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121920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35"/>
  </p:normalViewPr>
  <p:slideViewPr>
    <p:cSldViewPr>
      <p:cViewPr varScale="1">
        <p:scale>
          <a:sx n="96" d="100"/>
          <a:sy n="96" d="100"/>
        </p:scale>
        <p:origin x="192" y="36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rgbClr val="001E2D"/>
                </a:solidFill>
                <a:latin typeface="Georgia"/>
                <a:cs typeface="Georg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rgbClr val="001E2D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1/15/25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rgbClr val="001E2D"/>
                </a:solidFill>
                <a:latin typeface="Tahoma"/>
                <a:cs typeface="Tahoma"/>
              </a:defRPr>
            </a:lvl1pPr>
          </a:lstStyle>
          <a:p>
            <a:pPr marL="38100">
              <a:lnSpc>
                <a:spcPct val="100000"/>
              </a:lnSpc>
              <a:spcBef>
                <a:spcPts val="90"/>
              </a:spcBef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rgbClr val="001E2D"/>
                </a:solidFill>
                <a:latin typeface="Georgia"/>
                <a:cs typeface="Georg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rgbClr val="001E2D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1/15/25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rgbClr val="001E2D"/>
                </a:solidFill>
                <a:latin typeface="Tahoma"/>
                <a:cs typeface="Tahoma"/>
              </a:defRPr>
            </a:lvl1pPr>
          </a:lstStyle>
          <a:p>
            <a:pPr marL="38100">
              <a:lnSpc>
                <a:spcPct val="100000"/>
              </a:lnSpc>
              <a:spcBef>
                <a:spcPts val="90"/>
              </a:spcBef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rgbClr val="001E2D"/>
                </a:solidFill>
                <a:latin typeface="Georgia"/>
                <a:cs typeface="Georg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1/15/25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rgbClr val="001E2D"/>
                </a:solidFill>
                <a:latin typeface="Tahoma"/>
                <a:cs typeface="Tahoma"/>
              </a:defRPr>
            </a:lvl1pPr>
          </a:lstStyle>
          <a:p>
            <a:pPr marL="38100">
              <a:lnSpc>
                <a:spcPct val="100000"/>
              </a:lnSpc>
              <a:spcBef>
                <a:spcPts val="90"/>
              </a:spcBef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rgbClr val="001E2D"/>
                </a:solidFill>
                <a:latin typeface="Georgia"/>
                <a:cs typeface="Georg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1/15/25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rgbClr val="001E2D"/>
                </a:solidFill>
                <a:latin typeface="Tahoma"/>
                <a:cs typeface="Tahoma"/>
              </a:defRPr>
            </a:lvl1pPr>
          </a:lstStyle>
          <a:p>
            <a:pPr marL="38100">
              <a:lnSpc>
                <a:spcPct val="100000"/>
              </a:lnSpc>
              <a:spcBef>
                <a:spcPts val="90"/>
              </a:spcBef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1/15/25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rgbClr val="001E2D"/>
                </a:solidFill>
                <a:latin typeface="Tahoma"/>
                <a:cs typeface="Tahoma"/>
              </a:defRPr>
            </a:lvl1pPr>
          </a:lstStyle>
          <a:p>
            <a:pPr marL="38100">
              <a:lnSpc>
                <a:spcPct val="100000"/>
              </a:lnSpc>
              <a:spcBef>
                <a:spcPts val="90"/>
              </a:spcBef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5111750" cy="6858000"/>
          </a:xfrm>
          <a:custGeom>
            <a:avLst/>
            <a:gdLst/>
            <a:ahLst/>
            <a:cxnLst/>
            <a:rect l="l" t="t" r="r" b="b"/>
            <a:pathLst>
              <a:path w="5111750" h="6858000">
                <a:moveTo>
                  <a:pt x="2250934" y="0"/>
                </a:moveTo>
                <a:lnTo>
                  <a:pt x="0" y="0"/>
                </a:lnTo>
                <a:lnTo>
                  <a:pt x="0" y="6858000"/>
                </a:lnTo>
                <a:lnTo>
                  <a:pt x="3056785" y="6858000"/>
                </a:lnTo>
                <a:lnTo>
                  <a:pt x="5111496" y="7747"/>
                </a:lnTo>
                <a:lnTo>
                  <a:pt x="2250934" y="0"/>
                </a:lnTo>
                <a:close/>
              </a:path>
            </a:pathLst>
          </a:custGeom>
          <a:solidFill>
            <a:srgbClr val="EF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0" y="5329428"/>
            <a:ext cx="6096000" cy="1529080"/>
          </a:xfrm>
          <a:custGeom>
            <a:avLst/>
            <a:gdLst/>
            <a:ahLst/>
            <a:cxnLst/>
            <a:rect l="l" t="t" r="r" b="b"/>
            <a:pathLst>
              <a:path w="6096000" h="1529079">
                <a:moveTo>
                  <a:pt x="6096000" y="1528548"/>
                </a:moveTo>
                <a:lnTo>
                  <a:pt x="0" y="0"/>
                </a:lnTo>
              </a:path>
            </a:pathLst>
          </a:custGeom>
          <a:ln w="12700">
            <a:solidFill>
              <a:srgbClr val="B99C9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29895" y="100711"/>
            <a:ext cx="11532209" cy="11649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rgbClr val="001E2D"/>
                </a:solidFill>
                <a:latin typeface="Georgia"/>
                <a:cs typeface="Georg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29895" y="2619883"/>
            <a:ext cx="5973445" cy="26015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rgbClr val="001E2D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1/15/25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820397" y="6481724"/>
            <a:ext cx="213995" cy="1993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100" b="0" i="0">
                <a:solidFill>
                  <a:srgbClr val="001E2D"/>
                </a:solidFill>
                <a:latin typeface="Tahoma"/>
                <a:cs typeface="Tahoma"/>
              </a:defRPr>
            </a:lvl1pPr>
          </a:lstStyle>
          <a:p>
            <a:pPr marL="38100">
              <a:lnSpc>
                <a:spcPct val="100000"/>
              </a:lnSpc>
              <a:spcBef>
                <a:spcPts val="90"/>
              </a:spcBef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6243955" cy="6858000"/>
          </a:xfrm>
          <a:custGeom>
            <a:avLst/>
            <a:gdLst/>
            <a:ahLst/>
            <a:cxnLst/>
            <a:rect l="l" t="t" r="r" b="b"/>
            <a:pathLst>
              <a:path w="6243955" h="6858000">
                <a:moveTo>
                  <a:pt x="3119755" y="0"/>
                </a:moveTo>
                <a:lnTo>
                  <a:pt x="0" y="685800"/>
                </a:lnTo>
              </a:path>
              <a:path w="6243955" h="6858000">
                <a:moveTo>
                  <a:pt x="903770" y="0"/>
                </a:moveTo>
                <a:lnTo>
                  <a:pt x="0" y="6543675"/>
                </a:lnTo>
              </a:path>
              <a:path w="6243955" h="6858000">
                <a:moveTo>
                  <a:pt x="6243828" y="6858000"/>
                </a:moveTo>
                <a:lnTo>
                  <a:pt x="0" y="5798441"/>
                </a:lnTo>
              </a:path>
            </a:pathLst>
          </a:custGeom>
          <a:ln w="12700">
            <a:solidFill>
              <a:srgbClr val="B99C9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556595" y="0"/>
            <a:ext cx="5636260" cy="6859270"/>
          </a:xfrm>
          <a:custGeom>
            <a:avLst/>
            <a:gdLst/>
            <a:ahLst/>
            <a:cxnLst/>
            <a:rect l="l" t="t" r="r" b="b"/>
            <a:pathLst>
              <a:path w="5636259" h="6859270">
                <a:moveTo>
                  <a:pt x="5635149" y="5849112"/>
                </a:moveTo>
                <a:lnTo>
                  <a:pt x="1906175" y="6858761"/>
                </a:lnTo>
              </a:path>
              <a:path w="5636259" h="6859270">
                <a:moveTo>
                  <a:pt x="5635022" y="1647444"/>
                </a:moveTo>
                <a:lnTo>
                  <a:pt x="4986179" y="6857618"/>
                </a:lnTo>
              </a:path>
              <a:path w="5636259" h="6859270">
                <a:moveTo>
                  <a:pt x="5636165" y="4258310"/>
                </a:moveTo>
                <a:lnTo>
                  <a:pt x="4225703" y="0"/>
                </a:lnTo>
              </a:path>
              <a:path w="5636259" h="6859270">
                <a:moveTo>
                  <a:pt x="5634768" y="927353"/>
                </a:moveTo>
                <a:lnTo>
                  <a:pt x="0" y="0"/>
                </a:lnTo>
              </a:path>
            </a:pathLst>
          </a:custGeom>
          <a:ln w="12700">
            <a:solidFill>
              <a:srgbClr val="B99C9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-784" y="-12703"/>
            <a:ext cx="6685280" cy="6870700"/>
            <a:chOff x="-6350" y="-6350"/>
            <a:chExt cx="6685280" cy="6870700"/>
          </a:xfrm>
        </p:grpSpPr>
        <p:sp>
          <p:nvSpPr>
            <p:cNvPr id="5" name="object 5"/>
            <p:cNvSpPr/>
            <p:nvPr/>
          </p:nvSpPr>
          <p:spPr>
            <a:xfrm>
              <a:off x="0" y="0"/>
              <a:ext cx="4578985" cy="6858000"/>
            </a:xfrm>
            <a:custGeom>
              <a:avLst/>
              <a:gdLst/>
              <a:ahLst/>
              <a:cxnLst/>
              <a:rect l="l" t="t" r="r" b="b"/>
              <a:pathLst>
                <a:path w="4578985" h="6858000">
                  <a:moveTo>
                    <a:pt x="4578825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2790698" y="6858000"/>
                  </a:lnTo>
                  <a:lnTo>
                    <a:pt x="4578825" y="0"/>
                  </a:lnTo>
                  <a:close/>
                </a:path>
              </a:pathLst>
            </a:custGeom>
            <a:solidFill>
              <a:srgbClr val="EF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0"/>
              <a:ext cx="6672580" cy="6858000"/>
            </a:xfrm>
            <a:custGeom>
              <a:avLst/>
              <a:gdLst/>
              <a:ahLst/>
              <a:cxnLst/>
              <a:rect l="l" t="t" r="r" b="b"/>
              <a:pathLst>
                <a:path w="6672580" h="6858000">
                  <a:moveTo>
                    <a:pt x="6672072" y="0"/>
                  </a:moveTo>
                  <a:lnTo>
                    <a:pt x="0" y="805576"/>
                  </a:lnTo>
                </a:path>
                <a:path w="6672580" h="6858000">
                  <a:moveTo>
                    <a:pt x="3514344" y="6857996"/>
                  </a:moveTo>
                  <a:lnTo>
                    <a:pt x="4024757" y="0"/>
                  </a:lnTo>
                </a:path>
              </a:pathLst>
            </a:custGeom>
            <a:ln w="12700">
              <a:solidFill>
                <a:srgbClr val="B99C9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/>
          <p:nvPr/>
        </p:nvSpPr>
        <p:spPr>
          <a:xfrm>
            <a:off x="9358701" y="0"/>
            <a:ext cx="2833370" cy="6858634"/>
          </a:xfrm>
          <a:custGeom>
            <a:avLst/>
            <a:gdLst/>
            <a:ahLst/>
            <a:cxnLst/>
            <a:rect l="l" t="t" r="r" b="b"/>
            <a:pathLst>
              <a:path w="2833370" h="6858634">
                <a:moveTo>
                  <a:pt x="2243510" y="6858636"/>
                </a:moveTo>
                <a:lnTo>
                  <a:pt x="2833044" y="365760"/>
                </a:lnTo>
              </a:path>
              <a:path w="2833370" h="6858634">
                <a:moveTo>
                  <a:pt x="2833298" y="1669414"/>
                </a:moveTo>
                <a:lnTo>
                  <a:pt x="0" y="0"/>
                </a:lnTo>
              </a:path>
            </a:pathLst>
          </a:custGeom>
          <a:ln w="12700">
            <a:solidFill>
              <a:srgbClr val="B99C9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" name="object 8"/>
          <p:cNvGrpSpPr/>
          <p:nvPr/>
        </p:nvGrpSpPr>
        <p:grpSpPr>
          <a:xfrm>
            <a:off x="-6350" y="0"/>
            <a:ext cx="12198350" cy="6864350"/>
            <a:chOff x="-6350" y="0"/>
            <a:chExt cx="12198350" cy="6864350"/>
          </a:xfrm>
        </p:grpSpPr>
        <p:sp>
          <p:nvSpPr>
            <p:cNvPr id="9" name="object 9"/>
            <p:cNvSpPr/>
            <p:nvPr/>
          </p:nvSpPr>
          <p:spPr>
            <a:xfrm>
              <a:off x="0" y="6049667"/>
              <a:ext cx="6843395" cy="808355"/>
            </a:xfrm>
            <a:custGeom>
              <a:avLst/>
              <a:gdLst/>
              <a:ahLst/>
              <a:cxnLst/>
              <a:rect l="l" t="t" r="r" b="b"/>
              <a:pathLst>
                <a:path w="6843395" h="808354">
                  <a:moveTo>
                    <a:pt x="6843268" y="808082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B99C9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622804" y="0"/>
              <a:ext cx="9569450" cy="6858000"/>
            </a:xfrm>
            <a:custGeom>
              <a:avLst/>
              <a:gdLst/>
              <a:ahLst/>
              <a:cxnLst/>
              <a:rect l="l" t="t" r="r" b="b"/>
              <a:pathLst>
                <a:path w="9569450" h="6858000">
                  <a:moveTo>
                    <a:pt x="9569196" y="0"/>
                  </a:moveTo>
                  <a:lnTo>
                    <a:pt x="1955545" y="0"/>
                  </a:lnTo>
                  <a:lnTo>
                    <a:pt x="167512" y="6857997"/>
                  </a:lnTo>
                  <a:lnTo>
                    <a:pt x="0" y="6857997"/>
                  </a:lnTo>
                  <a:lnTo>
                    <a:pt x="9569196" y="6857999"/>
                  </a:lnTo>
                  <a:lnTo>
                    <a:pt x="9569196" y="0"/>
                  </a:lnTo>
                  <a:close/>
                </a:path>
              </a:pathLst>
            </a:custGeom>
            <a:solidFill>
              <a:srgbClr val="B99C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90316" y="0"/>
              <a:ext cx="9401683" cy="6857997"/>
            </a:xfrm>
            <a:prstGeom prst="rect">
              <a:avLst/>
            </a:prstGeom>
          </p:spPr>
        </p:pic>
      </p:grp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347878" y="995552"/>
            <a:ext cx="3065145" cy="1391920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12700" marR="5080">
              <a:lnSpc>
                <a:spcPct val="90000"/>
              </a:lnSpc>
              <a:spcBef>
                <a:spcPts val="484"/>
              </a:spcBef>
            </a:pPr>
            <a:r>
              <a:rPr sz="3200" spc="-45" dirty="0"/>
              <a:t>STORYTELLING </a:t>
            </a:r>
            <a:r>
              <a:rPr sz="3200" spc="-10" dirty="0"/>
              <a:t>CASE</a:t>
            </a:r>
            <a:r>
              <a:rPr sz="3200" spc="-170" dirty="0"/>
              <a:t> </a:t>
            </a:r>
            <a:r>
              <a:rPr sz="3200" spc="-10" dirty="0"/>
              <a:t>STUDY: </a:t>
            </a:r>
            <a:r>
              <a:rPr sz="3200" spc="-150" dirty="0"/>
              <a:t>AIRBNB,</a:t>
            </a:r>
            <a:r>
              <a:rPr sz="3200" spc="-35" dirty="0"/>
              <a:t> </a:t>
            </a:r>
            <a:r>
              <a:rPr sz="3200" spc="-25" dirty="0"/>
              <a:t>NYC</a:t>
            </a:r>
            <a:endParaRPr sz="3200"/>
          </a:p>
        </p:txBody>
      </p:sp>
      <p:sp>
        <p:nvSpPr>
          <p:cNvPr id="13" name="object 13"/>
          <p:cNvSpPr txBox="1"/>
          <p:nvPr/>
        </p:nvSpPr>
        <p:spPr>
          <a:xfrm>
            <a:off x="267106" y="4261561"/>
            <a:ext cx="315722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l">
              <a:lnSpc>
                <a:spcPct val="100000"/>
              </a:lnSpc>
              <a:spcBef>
                <a:spcPts val="100"/>
              </a:spcBef>
            </a:pPr>
            <a:r>
              <a:rPr lang="en-US" sz="2400" dirty="0">
                <a:latin typeface="Tahoma"/>
                <a:cs typeface="Tahoma"/>
              </a:rPr>
              <a:t>    </a:t>
            </a:r>
            <a:r>
              <a:rPr lang="en-US" sz="2400" dirty="0" err="1">
                <a:latin typeface="Tahoma"/>
                <a:cs typeface="Tahoma"/>
              </a:rPr>
              <a:t>Biplab</a:t>
            </a:r>
            <a:r>
              <a:rPr lang="en-US" sz="2400" dirty="0">
                <a:latin typeface="Tahoma"/>
                <a:cs typeface="Tahoma"/>
              </a:rPr>
              <a:t> Mondal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52703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5" dirty="0"/>
              <a:t>PRICE</a:t>
            </a:r>
            <a:r>
              <a:rPr spc="-100" dirty="0"/>
              <a:t> </a:t>
            </a:r>
            <a:r>
              <a:rPr spc="-210" dirty="0"/>
              <a:t>VARIATION</a:t>
            </a:r>
            <a:r>
              <a:rPr spc="-80" dirty="0"/>
              <a:t> </a:t>
            </a:r>
            <a:r>
              <a:rPr dirty="0"/>
              <a:t>WITH</a:t>
            </a:r>
            <a:r>
              <a:rPr spc="-80" dirty="0"/>
              <a:t> </a:t>
            </a:r>
            <a:r>
              <a:rPr spc="-10" dirty="0"/>
              <a:t>RESPECT</a:t>
            </a:r>
            <a:r>
              <a:rPr spc="-80" dirty="0"/>
              <a:t> </a:t>
            </a:r>
            <a:r>
              <a:rPr dirty="0"/>
              <a:t>TO</a:t>
            </a:r>
            <a:r>
              <a:rPr spc="-50" dirty="0"/>
              <a:t> </a:t>
            </a:r>
            <a:r>
              <a:rPr spc="-25" dirty="0"/>
              <a:t>GEOGRAPHY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17956" y="2233929"/>
            <a:ext cx="4717415" cy="3444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3535">
              <a:lnSpc>
                <a:spcPct val="100000"/>
              </a:lnSpc>
              <a:spcBef>
                <a:spcPts val="100"/>
              </a:spcBef>
              <a:buSzPct val="79166"/>
              <a:buFont typeface="Wingdings"/>
              <a:buChar char=""/>
              <a:tabLst>
                <a:tab pos="355600" algn="l"/>
              </a:tabLst>
            </a:pPr>
            <a:r>
              <a:rPr sz="2400" spc="-195" dirty="0">
                <a:solidFill>
                  <a:srgbClr val="001E2D"/>
                </a:solidFill>
                <a:latin typeface="Tahoma"/>
                <a:cs typeface="Tahoma"/>
              </a:rPr>
              <a:t>We </a:t>
            </a:r>
            <a:r>
              <a:rPr sz="2400" spc="-180" dirty="0">
                <a:solidFill>
                  <a:srgbClr val="001E2D"/>
                </a:solidFill>
                <a:latin typeface="Tahoma"/>
                <a:cs typeface="Tahoma"/>
              </a:rPr>
              <a:t>see</a:t>
            </a:r>
            <a:r>
              <a:rPr sz="2400" spc="-195" dirty="0">
                <a:solidFill>
                  <a:srgbClr val="001E2D"/>
                </a:solidFill>
                <a:latin typeface="Tahoma"/>
                <a:cs typeface="Tahoma"/>
              </a:rPr>
              <a:t> that,</a:t>
            </a:r>
            <a:r>
              <a:rPr sz="2400" spc="-220" dirty="0">
                <a:solidFill>
                  <a:srgbClr val="001E2D"/>
                </a:solidFill>
                <a:latin typeface="Tahoma"/>
                <a:cs typeface="Tahoma"/>
              </a:rPr>
              <a:t> </a:t>
            </a:r>
            <a:r>
              <a:rPr sz="2400" spc="-200" dirty="0">
                <a:solidFill>
                  <a:srgbClr val="001E2D"/>
                </a:solidFill>
                <a:latin typeface="Tahoma"/>
                <a:cs typeface="Tahoma"/>
              </a:rPr>
              <a:t>Airbnb</a:t>
            </a:r>
            <a:r>
              <a:rPr sz="2400" spc="-195" dirty="0">
                <a:solidFill>
                  <a:srgbClr val="001E2D"/>
                </a:solidFill>
                <a:latin typeface="Tahoma"/>
                <a:cs typeface="Tahoma"/>
              </a:rPr>
              <a:t> </a:t>
            </a:r>
            <a:r>
              <a:rPr sz="2400" spc="-220" dirty="0">
                <a:solidFill>
                  <a:srgbClr val="001E2D"/>
                </a:solidFill>
                <a:latin typeface="Tahoma"/>
                <a:cs typeface="Tahoma"/>
              </a:rPr>
              <a:t>has</a:t>
            </a:r>
            <a:r>
              <a:rPr sz="2400" spc="-195" dirty="0">
                <a:solidFill>
                  <a:srgbClr val="001E2D"/>
                </a:solidFill>
                <a:latin typeface="Tahoma"/>
                <a:cs typeface="Tahoma"/>
              </a:rPr>
              <a:t> </a:t>
            </a:r>
            <a:r>
              <a:rPr sz="2400" spc="-254" dirty="0">
                <a:solidFill>
                  <a:srgbClr val="001E2D"/>
                </a:solidFill>
                <a:latin typeface="Tahoma"/>
                <a:cs typeface="Tahoma"/>
              </a:rPr>
              <a:t>good</a:t>
            </a:r>
            <a:r>
              <a:rPr sz="2400" spc="-210" dirty="0">
                <a:solidFill>
                  <a:srgbClr val="001E2D"/>
                </a:solidFill>
                <a:latin typeface="Tahoma"/>
                <a:cs typeface="Tahoma"/>
              </a:rPr>
              <a:t> </a:t>
            </a:r>
            <a:r>
              <a:rPr sz="2400" spc="-195" dirty="0">
                <a:solidFill>
                  <a:srgbClr val="001E2D"/>
                </a:solidFill>
                <a:latin typeface="Tahoma"/>
                <a:cs typeface="Tahoma"/>
              </a:rPr>
              <a:t>presence </a:t>
            </a:r>
            <a:r>
              <a:rPr sz="2400" spc="-160" dirty="0">
                <a:solidFill>
                  <a:srgbClr val="001E2D"/>
                </a:solidFill>
                <a:latin typeface="Tahoma"/>
                <a:cs typeface="Tahoma"/>
              </a:rPr>
              <a:t>in</a:t>
            </a:r>
            <a:r>
              <a:rPr sz="2400" spc="-175" dirty="0">
                <a:solidFill>
                  <a:srgbClr val="001E2D"/>
                </a:solidFill>
                <a:latin typeface="Tahoma"/>
                <a:cs typeface="Tahoma"/>
              </a:rPr>
              <a:t> </a:t>
            </a:r>
            <a:r>
              <a:rPr sz="2400" spc="-204" dirty="0">
                <a:solidFill>
                  <a:srgbClr val="001E2D"/>
                </a:solidFill>
                <a:latin typeface="Tahoma"/>
                <a:cs typeface="Tahoma"/>
              </a:rPr>
              <a:t>Manhattan,</a:t>
            </a:r>
            <a:r>
              <a:rPr sz="2400" spc="-200" dirty="0">
                <a:solidFill>
                  <a:srgbClr val="001E2D"/>
                </a:solidFill>
                <a:latin typeface="Tahoma"/>
                <a:cs typeface="Tahoma"/>
              </a:rPr>
              <a:t> </a:t>
            </a:r>
            <a:r>
              <a:rPr sz="2400" spc="-229" dirty="0">
                <a:solidFill>
                  <a:srgbClr val="001E2D"/>
                </a:solidFill>
                <a:latin typeface="Tahoma"/>
                <a:cs typeface="Tahoma"/>
              </a:rPr>
              <a:t>Brooklyn</a:t>
            </a:r>
            <a:r>
              <a:rPr sz="2400" spc="-190" dirty="0">
                <a:solidFill>
                  <a:srgbClr val="001E2D"/>
                </a:solidFill>
                <a:latin typeface="Tahoma"/>
                <a:cs typeface="Tahoma"/>
              </a:rPr>
              <a:t> </a:t>
            </a:r>
            <a:r>
              <a:rPr sz="2400" spc="-170" dirty="0">
                <a:solidFill>
                  <a:srgbClr val="001E2D"/>
                </a:solidFill>
                <a:latin typeface="Tahoma"/>
                <a:cs typeface="Tahoma"/>
              </a:rPr>
              <a:t>&amp;</a:t>
            </a:r>
            <a:r>
              <a:rPr sz="2400" spc="-175" dirty="0">
                <a:solidFill>
                  <a:srgbClr val="001E2D"/>
                </a:solidFill>
                <a:latin typeface="Tahoma"/>
                <a:cs typeface="Tahoma"/>
              </a:rPr>
              <a:t> </a:t>
            </a:r>
            <a:r>
              <a:rPr sz="2400" spc="-75" dirty="0">
                <a:solidFill>
                  <a:srgbClr val="001E2D"/>
                </a:solidFill>
                <a:latin typeface="Tahoma"/>
                <a:cs typeface="Tahoma"/>
              </a:rPr>
              <a:t>Queens.</a:t>
            </a:r>
            <a:endParaRPr sz="2400">
              <a:latin typeface="Tahoma"/>
              <a:cs typeface="Tahoma"/>
            </a:endParaRPr>
          </a:p>
          <a:p>
            <a:pPr marL="355600" marR="72390" indent="-343535">
              <a:lnSpc>
                <a:spcPct val="100000"/>
              </a:lnSpc>
              <a:spcBef>
                <a:spcPts val="994"/>
              </a:spcBef>
              <a:buFont typeface="Wingdings"/>
              <a:buChar char=""/>
              <a:tabLst>
                <a:tab pos="355600" algn="l"/>
                <a:tab pos="424180" algn="l"/>
              </a:tabLst>
            </a:pPr>
            <a:r>
              <a:rPr sz="1900" dirty="0">
                <a:solidFill>
                  <a:srgbClr val="001E2D"/>
                </a:solidFill>
                <a:latin typeface="Times New Roman"/>
                <a:cs typeface="Times New Roman"/>
              </a:rPr>
              <a:t>	</a:t>
            </a:r>
            <a:r>
              <a:rPr sz="2400" spc="-170" dirty="0">
                <a:solidFill>
                  <a:srgbClr val="001E2D"/>
                </a:solidFill>
                <a:latin typeface="Tahoma"/>
                <a:cs typeface="Tahoma"/>
              </a:rPr>
              <a:t>Listings </a:t>
            </a:r>
            <a:r>
              <a:rPr sz="2400" spc="-210" dirty="0">
                <a:solidFill>
                  <a:srgbClr val="001E2D"/>
                </a:solidFill>
                <a:latin typeface="Tahoma"/>
                <a:cs typeface="Tahoma"/>
              </a:rPr>
              <a:t>are</a:t>
            </a:r>
            <a:r>
              <a:rPr sz="2400" spc="-195" dirty="0">
                <a:solidFill>
                  <a:srgbClr val="001E2D"/>
                </a:solidFill>
                <a:latin typeface="Tahoma"/>
                <a:cs typeface="Tahoma"/>
              </a:rPr>
              <a:t> </a:t>
            </a:r>
            <a:r>
              <a:rPr sz="2400" spc="-295" dirty="0">
                <a:solidFill>
                  <a:srgbClr val="001E2D"/>
                </a:solidFill>
                <a:latin typeface="Tahoma"/>
                <a:cs typeface="Tahoma"/>
              </a:rPr>
              <a:t>maximum</a:t>
            </a:r>
            <a:r>
              <a:rPr sz="2400" spc="-160" dirty="0">
                <a:solidFill>
                  <a:srgbClr val="001E2D"/>
                </a:solidFill>
                <a:latin typeface="Tahoma"/>
                <a:cs typeface="Tahoma"/>
              </a:rPr>
              <a:t> in</a:t>
            </a:r>
            <a:r>
              <a:rPr sz="2400" spc="-180" dirty="0">
                <a:solidFill>
                  <a:srgbClr val="001E2D"/>
                </a:solidFill>
                <a:latin typeface="Tahoma"/>
                <a:cs typeface="Tahoma"/>
              </a:rPr>
              <a:t> </a:t>
            </a:r>
            <a:r>
              <a:rPr sz="2400" spc="-204" dirty="0">
                <a:solidFill>
                  <a:srgbClr val="001E2D"/>
                </a:solidFill>
                <a:latin typeface="Tahoma"/>
                <a:cs typeface="Tahoma"/>
              </a:rPr>
              <a:t>Manhattan</a:t>
            </a:r>
            <a:r>
              <a:rPr sz="2400" spc="-210" dirty="0">
                <a:solidFill>
                  <a:srgbClr val="001E2D"/>
                </a:solidFill>
                <a:latin typeface="Tahoma"/>
                <a:cs typeface="Tahoma"/>
              </a:rPr>
              <a:t> </a:t>
            </a:r>
            <a:r>
              <a:rPr sz="2400" spc="-50" dirty="0">
                <a:solidFill>
                  <a:srgbClr val="001E2D"/>
                </a:solidFill>
                <a:latin typeface="Tahoma"/>
                <a:cs typeface="Tahoma"/>
              </a:rPr>
              <a:t>&amp; </a:t>
            </a:r>
            <a:r>
              <a:rPr sz="2400" spc="-225" dirty="0">
                <a:solidFill>
                  <a:srgbClr val="001E2D"/>
                </a:solidFill>
                <a:latin typeface="Tahoma"/>
                <a:cs typeface="Tahoma"/>
              </a:rPr>
              <a:t>Brooklyn</a:t>
            </a:r>
            <a:r>
              <a:rPr sz="2400" spc="-195" dirty="0">
                <a:solidFill>
                  <a:srgbClr val="001E2D"/>
                </a:solidFill>
                <a:latin typeface="Tahoma"/>
                <a:cs typeface="Tahoma"/>
              </a:rPr>
              <a:t> </a:t>
            </a:r>
            <a:r>
              <a:rPr sz="2400" spc="-204" dirty="0">
                <a:solidFill>
                  <a:srgbClr val="001E2D"/>
                </a:solidFill>
                <a:latin typeface="Tahoma"/>
                <a:cs typeface="Tahoma"/>
              </a:rPr>
              <a:t>owing</a:t>
            </a:r>
            <a:r>
              <a:rPr sz="2400" spc="-190" dirty="0">
                <a:solidFill>
                  <a:srgbClr val="001E2D"/>
                </a:solidFill>
                <a:latin typeface="Tahoma"/>
                <a:cs typeface="Tahoma"/>
              </a:rPr>
              <a:t> </a:t>
            </a:r>
            <a:r>
              <a:rPr sz="2400" spc="-195" dirty="0">
                <a:solidFill>
                  <a:srgbClr val="001E2D"/>
                </a:solidFill>
                <a:latin typeface="Tahoma"/>
                <a:cs typeface="Tahoma"/>
              </a:rPr>
              <a:t>to</a:t>
            </a:r>
            <a:r>
              <a:rPr sz="2400" spc="-190" dirty="0">
                <a:solidFill>
                  <a:srgbClr val="001E2D"/>
                </a:solidFill>
                <a:latin typeface="Tahoma"/>
                <a:cs typeface="Tahoma"/>
              </a:rPr>
              <a:t> </a:t>
            </a:r>
            <a:r>
              <a:rPr sz="2400" spc="-210" dirty="0">
                <a:solidFill>
                  <a:srgbClr val="001E2D"/>
                </a:solidFill>
                <a:latin typeface="Tahoma"/>
                <a:cs typeface="Tahoma"/>
              </a:rPr>
              <a:t>the</a:t>
            </a:r>
            <a:r>
              <a:rPr sz="2400" spc="-204" dirty="0">
                <a:solidFill>
                  <a:srgbClr val="001E2D"/>
                </a:solidFill>
                <a:latin typeface="Tahoma"/>
                <a:cs typeface="Tahoma"/>
              </a:rPr>
              <a:t> </a:t>
            </a:r>
            <a:r>
              <a:rPr sz="2400" spc="-210" dirty="0">
                <a:solidFill>
                  <a:srgbClr val="001E2D"/>
                </a:solidFill>
                <a:latin typeface="Tahoma"/>
                <a:cs typeface="Tahoma"/>
              </a:rPr>
              <a:t>high</a:t>
            </a:r>
            <a:r>
              <a:rPr sz="2400" spc="-190" dirty="0">
                <a:solidFill>
                  <a:srgbClr val="001E2D"/>
                </a:solidFill>
                <a:latin typeface="Tahoma"/>
                <a:cs typeface="Tahoma"/>
              </a:rPr>
              <a:t> </a:t>
            </a:r>
            <a:r>
              <a:rPr sz="2400" spc="-110" dirty="0">
                <a:solidFill>
                  <a:srgbClr val="001E2D"/>
                </a:solidFill>
                <a:latin typeface="Tahoma"/>
                <a:cs typeface="Tahoma"/>
              </a:rPr>
              <a:t>population </a:t>
            </a:r>
            <a:r>
              <a:rPr sz="2400" spc="-200" dirty="0">
                <a:solidFill>
                  <a:srgbClr val="001E2D"/>
                </a:solidFill>
                <a:latin typeface="Tahoma"/>
                <a:cs typeface="Tahoma"/>
              </a:rPr>
              <a:t>density</a:t>
            </a:r>
            <a:r>
              <a:rPr sz="2400" spc="-190" dirty="0">
                <a:solidFill>
                  <a:srgbClr val="001E2D"/>
                </a:solidFill>
                <a:latin typeface="Tahoma"/>
                <a:cs typeface="Tahoma"/>
              </a:rPr>
              <a:t> </a:t>
            </a:r>
            <a:r>
              <a:rPr sz="2400" spc="-254" dirty="0">
                <a:solidFill>
                  <a:srgbClr val="001E2D"/>
                </a:solidFill>
                <a:latin typeface="Tahoma"/>
                <a:cs typeface="Tahoma"/>
              </a:rPr>
              <a:t>and</a:t>
            </a:r>
            <a:r>
              <a:rPr sz="2400" spc="-204" dirty="0">
                <a:solidFill>
                  <a:srgbClr val="001E2D"/>
                </a:solidFill>
                <a:latin typeface="Tahoma"/>
                <a:cs typeface="Tahoma"/>
              </a:rPr>
              <a:t> </a:t>
            </a:r>
            <a:r>
              <a:rPr sz="2400" spc="-90" dirty="0">
                <a:solidFill>
                  <a:srgbClr val="001E2D"/>
                </a:solidFill>
                <a:latin typeface="Tahoma"/>
                <a:cs typeface="Tahoma"/>
              </a:rPr>
              <a:t>it</a:t>
            </a:r>
            <a:r>
              <a:rPr sz="2400" spc="-180" dirty="0">
                <a:solidFill>
                  <a:srgbClr val="001E2D"/>
                </a:solidFill>
                <a:latin typeface="Tahoma"/>
                <a:cs typeface="Tahoma"/>
              </a:rPr>
              <a:t> </a:t>
            </a:r>
            <a:r>
              <a:rPr sz="2400" spc="-215" dirty="0">
                <a:solidFill>
                  <a:srgbClr val="001E2D"/>
                </a:solidFill>
                <a:latin typeface="Tahoma"/>
                <a:cs typeface="Tahoma"/>
              </a:rPr>
              <a:t>being</a:t>
            </a:r>
            <a:r>
              <a:rPr sz="2400" spc="-190" dirty="0">
                <a:solidFill>
                  <a:srgbClr val="001E2D"/>
                </a:solidFill>
                <a:latin typeface="Tahoma"/>
                <a:cs typeface="Tahoma"/>
              </a:rPr>
              <a:t> </a:t>
            </a:r>
            <a:r>
              <a:rPr sz="2400" spc="-210" dirty="0">
                <a:solidFill>
                  <a:srgbClr val="001E2D"/>
                </a:solidFill>
                <a:latin typeface="Tahoma"/>
                <a:cs typeface="Tahoma"/>
              </a:rPr>
              <a:t>the</a:t>
            </a:r>
            <a:r>
              <a:rPr sz="2400" spc="-200" dirty="0">
                <a:solidFill>
                  <a:srgbClr val="001E2D"/>
                </a:solidFill>
                <a:latin typeface="Tahoma"/>
                <a:cs typeface="Tahoma"/>
              </a:rPr>
              <a:t> </a:t>
            </a:r>
            <a:r>
              <a:rPr sz="2400" spc="-155" dirty="0">
                <a:solidFill>
                  <a:srgbClr val="001E2D"/>
                </a:solidFill>
                <a:latin typeface="Tahoma"/>
                <a:cs typeface="Tahoma"/>
              </a:rPr>
              <a:t>financial</a:t>
            </a:r>
            <a:r>
              <a:rPr sz="2400" spc="-200" dirty="0">
                <a:solidFill>
                  <a:srgbClr val="001E2D"/>
                </a:solidFill>
                <a:latin typeface="Tahoma"/>
                <a:cs typeface="Tahoma"/>
              </a:rPr>
              <a:t> </a:t>
            </a:r>
            <a:r>
              <a:rPr sz="2400" spc="-25" dirty="0">
                <a:solidFill>
                  <a:srgbClr val="001E2D"/>
                </a:solidFill>
                <a:latin typeface="Tahoma"/>
                <a:cs typeface="Tahoma"/>
              </a:rPr>
              <a:t>and </a:t>
            </a:r>
            <a:r>
              <a:rPr sz="2400" spc="-215" dirty="0">
                <a:solidFill>
                  <a:srgbClr val="001E2D"/>
                </a:solidFill>
                <a:latin typeface="Tahoma"/>
                <a:cs typeface="Tahoma"/>
              </a:rPr>
              <a:t>tourism</a:t>
            </a:r>
            <a:r>
              <a:rPr sz="2400" spc="-185" dirty="0">
                <a:solidFill>
                  <a:srgbClr val="001E2D"/>
                </a:solidFill>
                <a:latin typeface="Tahoma"/>
                <a:cs typeface="Tahoma"/>
              </a:rPr>
              <a:t> </a:t>
            </a:r>
            <a:r>
              <a:rPr sz="2400" spc="-280" dirty="0">
                <a:solidFill>
                  <a:srgbClr val="001E2D"/>
                </a:solidFill>
                <a:latin typeface="Tahoma"/>
                <a:cs typeface="Tahoma"/>
              </a:rPr>
              <a:t>hub</a:t>
            </a:r>
            <a:r>
              <a:rPr sz="2400" spc="-204" dirty="0">
                <a:solidFill>
                  <a:srgbClr val="001E2D"/>
                </a:solidFill>
                <a:latin typeface="Tahoma"/>
                <a:cs typeface="Tahoma"/>
              </a:rPr>
              <a:t> </a:t>
            </a:r>
            <a:r>
              <a:rPr sz="2400" spc="-185" dirty="0">
                <a:solidFill>
                  <a:srgbClr val="001E2D"/>
                </a:solidFill>
                <a:latin typeface="Tahoma"/>
                <a:cs typeface="Tahoma"/>
              </a:rPr>
              <a:t>of </a:t>
            </a:r>
            <a:r>
              <a:rPr sz="2400" spc="-204" dirty="0">
                <a:solidFill>
                  <a:srgbClr val="001E2D"/>
                </a:solidFill>
                <a:latin typeface="Tahoma"/>
                <a:cs typeface="Tahoma"/>
              </a:rPr>
              <a:t>NYC.</a:t>
            </a:r>
            <a:r>
              <a:rPr sz="2400" spc="-185" dirty="0">
                <a:solidFill>
                  <a:srgbClr val="001E2D"/>
                </a:solidFill>
                <a:latin typeface="Tahoma"/>
                <a:cs typeface="Tahoma"/>
              </a:rPr>
              <a:t> </a:t>
            </a:r>
            <a:r>
              <a:rPr sz="2400" spc="-190" dirty="0">
                <a:solidFill>
                  <a:srgbClr val="001E2D"/>
                </a:solidFill>
                <a:latin typeface="Tahoma"/>
                <a:cs typeface="Tahoma"/>
              </a:rPr>
              <a:t>Staten</a:t>
            </a:r>
            <a:r>
              <a:rPr sz="2400" spc="-204" dirty="0">
                <a:solidFill>
                  <a:srgbClr val="001E2D"/>
                </a:solidFill>
                <a:latin typeface="Tahoma"/>
                <a:cs typeface="Tahoma"/>
              </a:rPr>
              <a:t> </a:t>
            </a:r>
            <a:r>
              <a:rPr sz="2400" spc="-225" dirty="0">
                <a:solidFill>
                  <a:srgbClr val="001E2D"/>
                </a:solidFill>
                <a:latin typeface="Tahoma"/>
                <a:cs typeface="Tahoma"/>
              </a:rPr>
              <a:t>Island</a:t>
            </a:r>
            <a:r>
              <a:rPr sz="2400" spc="-170" dirty="0">
                <a:solidFill>
                  <a:srgbClr val="001E2D"/>
                </a:solidFill>
                <a:latin typeface="Tahoma"/>
                <a:cs typeface="Tahoma"/>
              </a:rPr>
              <a:t> </a:t>
            </a:r>
            <a:r>
              <a:rPr sz="2400" spc="-25" dirty="0">
                <a:solidFill>
                  <a:srgbClr val="001E2D"/>
                </a:solidFill>
                <a:latin typeface="Tahoma"/>
                <a:cs typeface="Tahoma"/>
              </a:rPr>
              <a:t>has </a:t>
            </a:r>
            <a:r>
              <a:rPr sz="2400" spc="-210" dirty="0">
                <a:solidFill>
                  <a:srgbClr val="001E2D"/>
                </a:solidFill>
                <a:latin typeface="Tahoma"/>
                <a:cs typeface="Tahoma"/>
              </a:rPr>
              <a:t>the</a:t>
            </a:r>
            <a:r>
              <a:rPr sz="2400" spc="-204" dirty="0">
                <a:solidFill>
                  <a:srgbClr val="001E2D"/>
                </a:solidFill>
                <a:latin typeface="Tahoma"/>
                <a:cs typeface="Tahoma"/>
              </a:rPr>
              <a:t> </a:t>
            </a:r>
            <a:r>
              <a:rPr sz="2400" spc="-145" dirty="0">
                <a:solidFill>
                  <a:srgbClr val="001E2D"/>
                </a:solidFill>
                <a:latin typeface="Tahoma"/>
                <a:cs typeface="Tahoma"/>
              </a:rPr>
              <a:t>least</a:t>
            </a:r>
            <a:r>
              <a:rPr sz="2400" spc="-185" dirty="0">
                <a:solidFill>
                  <a:srgbClr val="001E2D"/>
                </a:solidFill>
                <a:latin typeface="Tahoma"/>
                <a:cs typeface="Tahoma"/>
              </a:rPr>
              <a:t> </a:t>
            </a:r>
            <a:r>
              <a:rPr sz="2400" spc="-275" dirty="0">
                <a:solidFill>
                  <a:srgbClr val="001E2D"/>
                </a:solidFill>
                <a:latin typeface="Tahoma"/>
                <a:cs typeface="Tahoma"/>
              </a:rPr>
              <a:t>number</a:t>
            </a:r>
            <a:r>
              <a:rPr sz="2400" spc="-195" dirty="0">
                <a:solidFill>
                  <a:srgbClr val="001E2D"/>
                </a:solidFill>
                <a:latin typeface="Tahoma"/>
                <a:cs typeface="Tahoma"/>
              </a:rPr>
              <a:t> </a:t>
            </a:r>
            <a:r>
              <a:rPr sz="2400" spc="-185" dirty="0">
                <a:solidFill>
                  <a:srgbClr val="001E2D"/>
                </a:solidFill>
                <a:latin typeface="Tahoma"/>
                <a:cs typeface="Tahoma"/>
              </a:rPr>
              <a:t>of</a:t>
            </a:r>
            <a:r>
              <a:rPr sz="2400" spc="-200" dirty="0">
                <a:solidFill>
                  <a:srgbClr val="001E2D"/>
                </a:solidFill>
                <a:latin typeface="Tahoma"/>
                <a:cs typeface="Tahoma"/>
              </a:rPr>
              <a:t> </a:t>
            </a:r>
            <a:r>
              <a:rPr sz="2400" spc="-150" dirty="0">
                <a:solidFill>
                  <a:srgbClr val="001E2D"/>
                </a:solidFill>
                <a:latin typeface="Tahoma"/>
                <a:cs typeface="Tahoma"/>
              </a:rPr>
              <a:t>listings,</a:t>
            </a:r>
            <a:r>
              <a:rPr sz="2400" spc="-165" dirty="0">
                <a:solidFill>
                  <a:srgbClr val="001E2D"/>
                </a:solidFill>
                <a:latin typeface="Tahoma"/>
                <a:cs typeface="Tahoma"/>
              </a:rPr>
              <a:t> </a:t>
            </a:r>
            <a:r>
              <a:rPr sz="2400" spc="-254" dirty="0">
                <a:solidFill>
                  <a:srgbClr val="001E2D"/>
                </a:solidFill>
                <a:latin typeface="Tahoma"/>
                <a:cs typeface="Tahoma"/>
              </a:rPr>
              <a:t>due</a:t>
            </a:r>
            <a:r>
              <a:rPr sz="2400" spc="-200" dirty="0">
                <a:solidFill>
                  <a:srgbClr val="001E2D"/>
                </a:solidFill>
                <a:latin typeface="Tahoma"/>
                <a:cs typeface="Tahoma"/>
              </a:rPr>
              <a:t> </a:t>
            </a:r>
            <a:r>
              <a:rPr sz="2400" spc="-195" dirty="0">
                <a:solidFill>
                  <a:srgbClr val="001E2D"/>
                </a:solidFill>
                <a:latin typeface="Tahoma"/>
                <a:cs typeface="Tahoma"/>
              </a:rPr>
              <a:t>to</a:t>
            </a:r>
            <a:r>
              <a:rPr sz="2400" spc="-190" dirty="0">
                <a:solidFill>
                  <a:srgbClr val="001E2D"/>
                </a:solidFill>
                <a:latin typeface="Tahoma"/>
                <a:cs typeface="Tahoma"/>
              </a:rPr>
              <a:t> </a:t>
            </a:r>
            <a:r>
              <a:rPr sz="2400" spc="-25" dirty="0">
                <a:solidFill>
                  <a:srgbClr val="001E2D"/>
                </a:solidFill>
                <a:latin typeface="Tahoma"/>
                <a:cs typeface="Tahoma"/>
              </a:rPr>
              <a:t>its </a:t>
            </a:r>
            <a:r>
              <a:rPr sz="2400" spc="-155" dirty="0">
                <a:solidFill>
                  <a:srgbClr val="001E2D"/>
                </a:solidFill>
                <a:latin typeface="Tahoma"/>
                <a:cs typeface="Tahoma"/>
              </a:rPr>
              <a:t>low</a:t>
            </a:r>
            <a:r>
              <a:rPr sz="2400" spc="-190" dirty="0">
                <a:solidFill>
                  <a:srgbClr val="001E2D"/>
                </a:solidFill>
                <a:latin typeface="Tahoma"/>
                <a:cs typeface="Tahoma"/>
              </a:rPr>
              <a:t> </a:t>
            </a:r>
            <a:r>
              <a:rPr sz="2400" spc="-200" dirty="0">
                <a:solidFill>
                  <a:srgbClr val="001E2D"/>
                </a:solidFill>
                <a:latin typeface="Tahoma"/>
                <a:cs typeface="Tahoma"/>
              </a:rPr>
              <a:t>population</a:t>
            </a:r>
            <a:r>
              <a:rPr sz="2400" spc="-195" dirty="0">
                <a:solidFill>
                  <a:srgbClr val="001E2D"/>
                </a:solidFill>
                <a:latin typeface="Tahoma"/>
                <a:cs typeface="Tahoma"/>
              </a:rPr>
              <a:t> density</a:t>
            </a:r>
            <a:r>
              <a:rPr sz="2400" spc="-175" dirty="0">
                <a:solidFill>
                  <a:srgbClr val="001E2D"/>
                </a:solidFill>
                <a:latin typeface="Tahoma"/>
                <a:cs typeface="Tahoma"/>
              </a:rPr>
              <a:t> </a:t>
            </a:r>
            <a:r>
              <a:rPr sz="2400" spc="-254" dirty="0">
                <a:solidFill>
                  <a:srgbClr val="001E2D"/>
                </a:solidFill>
                <a:latin typeface="Tahoma"/>
                <a:cs typeface="Tahoma"/>
              </a:rPr>
              <a:t>and</a:t>
            </a:r>
            <a:r>
              <a:rPr sz="2400" spc="-185" dirty="0">
                <a:solidFill>
                  <a:srgbClr val="001E2D"/>
                </a:solidFill>
                <a:latin typeface="Tahoma"/>
                <a:cs typeface="Tahoma"/>
              </a:rPr>
              <a:t> </a:t>
            </a:r>
            <a:r>
              <a:rPr sz="2400" spc="-250" dirty="0">
                <a:solidFill>
                  <a:srgbClr val="001E2D"/>
                </a:solidFill>
                <a:latin typeface="Tahoma"/>
                <a:cs typeface="Tahoma"/>
              </a:rPr>
              <a:t>very</a:t>
            </a:r>
            <a:r>
              <a:rPr sz="2400" spc="-175" dirty="0">
                <a:solidFill>
                  <a:srgbClr val="001E2D"/>
                </a:solidFill>
                <a:latin typeface="Tahoma"/>
                <a:cs typeface="Tahoma"/>
              </a:rPr>
              <a:t> </a:t>
            </a:r>
            <a:r>
              <a:rPr sz="2400" spc="-25" dirty="0">
                <a:solidFill>
                  <a:srgbClr val="001E2D"/>
                </a:solidFill>
                <a:latin typeface="Tahoma"/>
                <a:cs typeface="Tahoma"/>
              </a:rPr>
              <a:t>few </a:t>
            </a:r>
            <a:r>
              <a:rPr sz="2400" spc="-215" dirty="0">
                <a:solidFill>
                  <a:srgbClr val="001E2D"/>
                </a:solidFill>
                <a:latin typeface="Tahoma"/>
                <a:cs typeface="Tahoma"/>
              </a:rPr>
              <a:t>tourism</a:t>
            </a:r>
            <a:r>
              <a:rPr sz="2400" spc="-175" dirty="0">
                <a:solidFill>
                  <a:srgbClr val="001E2D"/>
                </a:solidFill>
                <a:latin typeface="Tahoma"/>
                <a:cs typeface="Tahoma"/>
              </a:rPr>
              <a:t> </a:t>
            </a:r>
            <a:r>
              <a:rPr sz="2400" spc="-100" dirty="0">
                <a:solidFill>
                  <a:srgbClr val="001E2D"/>
                </a:solidFill>
                <a:latin typeface="Tahoma"/>
                <a:cs typeface="Tahoma"/>
              </a:rPr>
              <a:t>destinations.</a:t>
            </a:r>
            <a:endParaRPr sz="2400">
              <a:latin typeface="Tahoma"/>
              <a:cs typeface="Tahom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48884" y="1353311"/>
            <a:ext cx="6291071" cy="497738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fld id="{81D60167-4931-47E6-BA6A-407CBD079E47}" type="slidenum">
              <a:rPr spc="-25" dirty="0"/>
              <a:t>10</a:t>
            </a:fld>
            <a:endParaRPr spc="-25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52703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5" dirty="0"/>
              <a:t>POPULAR</a:t>
            </a:r>
            <a:r>
              <a:rPr spc="-25" dirty="0"/>
              <a:t> </a:t>
            </a:r>
            <a:r>
              <a:rPr spc="-65" dirty="0"/>
              <a:t>NEIGHBORHOODS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17956" y="2170303"/>
            <a:ext cx="4840605" cy="3571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93980" indent="-343535">
              <a:lnSpc>
                <a:spcPct val="100000"/>
              </a:lnSpc>
              <a:spcBef>
                <a:spcPts val="100"/>
              </a:spcBef>
              <a:buSzPct val="79166"/>
              <a:buFont typeface="Wingdings"/>
              <a:buChar char=""/>
              <a:tabLst>
                <a:tab pos="355600" algn="l"/>
              </a:tabLst>
            </a:pPr>
            <a:r>
              <a:rPr sz="2400" spc="-195" dirty="0">
                <a:solidFill>
                  <a:srgbClr val="001E2D"/>
                </a:solidFill>
                <a:latin typeface="Tahoma"/>
                <a:cs typeface="Tahoma"/>
              </a:rPr>
              <a:t>We </a:t>
            </a:r>
            <a:r>
              <a:rPr sz="2400" spc="-180" dirty="0">
                <a:solidFill>
                  <a:srgbClr val="001E2D"/>
                </a:solidFill>
                <a:latin typeface="Tahoma"/>
                <a:cs typeface="Tahoma"/>
              </a:rPr>
              <a:t>see</a:t>
            </a:r>
            <a:r>
              <a:rPr sz="2400" spc="-195" dirty="0">
                <a:solidFill>
                  <a:srgbClr val="001E2D"/>
                </a:solidFill>
                <a:latin typeface="Tahoma"/>
                <a:cs typeface="Tahoma"/>
              </a:rPr>
              <a:t> that</a:t>
            </a:r>
            <a:r>
              <a:rPr sz="2400" spc="-220" dirty="0">
                <a:solidFill>
                  <a:srgbClr val="001E2D"/>
                </a:solidFill>
                <a:latin typeface="Tahoma"/>
                <a:cs typeface="Tahoma"/>
              </a:rPr>
              <a:t> Bedford-</a:t>
            </a:r>
            <a:r>
              <a:rPr sz="2400" spc="-210" dirty="0">
                <a:solidFill>
                  <a:srgbClr val="001E2D"/>
                </a:solidFill>
                <a:latin typeface="Tahoma"/>
                <a:cs typeface="Tahoma"/>
              </a:rPr>
              <a:t>Stuyvesant</a:t>
            </a:r>
            <a:r>
              <a:rPr sz="2400" spc="-204" dirty="0">
                <a:solidFill>
                  <a:srgbClr val="001E2D"/>
                </a:solidFill>
                <a:latin typeface="Tahoma"/>
                <a:cs typeface="Tahoma"/>
              </a:rPr>
              <a:t> </a:t>
            </a:r>
            <a:r>
              <a:rPr sz="2400" spc="-20" dirty="0">
                <a:solidFill>
                  <a:srgbClr val="001E2D"/>
                </a:solidFill>
                <a:latin typeface="Tahoma"/>
                <a:cs typeface="Tahoma"/>
              </a:rPr>
              <a:t>from </a:t>
            </a:r>
            <a:r>
              <a:rPr sz="2400" spc="-225" dirty="0">
                <a:solidFill>
                  <a:srgbClr val="001E2D"/>
                </a:solidFill>
                <a:latin typeface="Tahoma"/>
                <a:cs typeface="Tahoma"/>
              </a:rPr>
              <a:t>Brooklyn</a:t>
            </a:r>
            <a:r>
              <a:rPr sz="2400" spc="-185" dirty="0">
                <a:solidFill>
                  <a:srgbClr val="001E2D"/>
                </a:solidFill>
                <a:latin typeface="Tahoma"/>
                <a:cs typeface="Tahoma"/>
              </a:rPr>
              <a:t> </a:t>
            </a:r>
            <a:r>
              <a:rPr sz="2400" spc="-90" dirty="0">
                <a:solidFill>
                  <a:srgbClr val="001E2D"/>
                </a:solidFill>
                <a:latin typeface="Tahoma"/>
                <a:cs typeface="Tahoma"/>
              </a:rPr>
              <a:t>is</a:t>
            </a:r>
            <a:r>
              <a:rPr sz="2400" spc="-180" dirty="0">
                <a:solidFill>
                  <a:srgbClr val="001E2D"/>
                </a:solidFill>
                <a:latin typeface="Tahoma"/>
                <a:cs typeface="Tahoma"/>
              </a:rPr>
              <a:t> </a:t>
            </a:r>
            <a:r>
              <a:rPr sz="2400" spc="-210" dirty="0">
                <a:solidFill>
                  <a:srgbClr val="001E2D"/>
                </a:solidFill>
                <a:latin typeface="Tahoma"/>
                <a:cs typeface="Tahoma"/>
              </a:rPr>
              <a:t>the</a:t>
            </a:r>
            <a:r>
              <a:rPr sz="2400" spc="-195" dirty="0">
                <a:solidFill>
                  <a:srgbClr val="001E2D"/>
                </a:solidFill>
                <a:latin typeface="Tahoma"/>
                <a:cs typeface="Tahoma"/>
              </a:rPr>
              <a:t> highest</a:t>
            </a:r>
            <a:r>
              <a:rPr sz="2400" spc="-180" dirty="0">
                <a:solidFill>
                  <a:srgbClr val="001E2D"/>
                </a:solidFill>
                <a:latin typeface="Tahoma"/>
                <a:cs typeface="Tahoma"/>
              </a:rPr>
              <a:t> </a:t>
            </a:r>
            <a:r>
              <a:rPr sz="2400" spc="-210" dirty="0">
                <a:solidFill>
                  <a:srgbClr val="001E2D"/>
                </a:solidFill>
                <a:latin typeface="Tahoma"/>
                <a:cs typeface="Tahoma"/>
              </a:rPr>
              <a:t>popular </a:t>
            </a:r>
            <a:r>
              <a:rPr sz="2400" spc="-20" dirty="0">
                <a:solidFill>
                  <a:srgbClr val="001E2D"/>
                </a:solidFill>
                <a:latin typeface="Tahoma"/>
                <a:cs typeface="Tahoma"/>
              </a:rPr>
              <a:t>with </a:t>
            </a:r>
            <a:r>
              <a:rPr sz="2400" spc="-250" dirty="0">
                <a:solidFill>
                  <a:srgbClr val="001E2D"/>
                </a:solidFill>
                <a:latin typeface="Tahoma"/>
                <a:cs typeface="Tahoma"/>
              </a:rPr>
              <a:t>1,10,352</a:t>
            </a:r>
            <a:r>
              <a:rPr sz="2400" spc="-195" dirty="0">
                <a:solidFill>
                  <a:srgbClr val="001E2D"/>
                </a:solidFill>
                <a:latin typeface="Tahoma"/>
                <a:cs typeface="Tahoma"/>
              </a:rPr>
              <a:t> </a:t>
            </a:r>
            <a:r>
              <a:rPr sz="2400" spc="-265" dirty="0">
                <a:solidFill>
                  <a:srgbClr val="001E2D"/>
                </a:solidFill>
                <a:latin typeface="Tahoma"/>
                <a:cs typeface="Tahoma"/>
              </a:rPr>
              <a:t>no</a:t>
            </a:r>
            <a:r>
              <a:rPr sz="2400" spc="-200" dirty="0">
                <a:solidFill>
                  <a:srgbClr val="001E2D"/>
                </a:solidFill>
                <a:latin typeface="Tahoma"/>
                <a:cs typeface="Tahoma"/>
              </a:rPr>
              <a:t> </a:t>
            </a:r>
            <a:r>
              <a:rPr sz="2400" spc="-185" dirty="0">
                <a:solidFill>
                  <a:srgbClr val="001E2D"/>
                </a:solidFill>
                <a:latin typeface="Tahoma"/>
                <a:cs typeface="Tahoma"/>
              </a:rPr>
              <a:t>of</a:t>
            </a:r>
            <a:r>
              <a:rPr sz="2400" spc="-190" dirty="0">
                <a:solidFill>
                  <a:srgbClr val="001E2D"/>
                </a:solidFill>
                <a:latin typeface="Tahoma"/>
                <a:cs typeface="Tahoma"/>
              </a:rPr>
              <a:t> </a:t>
            </a:r>
            <a:r>
              <a:rPr sz="2400" spc="-185" dirty="0">
                <a:solidFill>
                  <a:srgbClr val="001E2D"/>
                </a:solidFill>
                <a:latin typeface="Tahoma"/>
                <a:cs typeface="Tahoma"/>
              </a:rPr>
              <a:t>reviews</a:t>
            </a:r>
            <a:r>
              <a:rPr sz="2400" spc="-190" dirty="0">
                <a:solidFill>
                  <a:srgbClr val="001E2D"/>
                </a:solidFill>
                <a:latin typeface="Tahoma"/>
                <a:cs typeface="Tahoma"/>
              </a:rPr>
              <a:t> </a:t>
            </a:r>
            <a:r>
              <a:rPr sz="2400" spc="-160" dirty="0">
                <a:solidFill>
                  <a:srgbClr val="001E2D"/>
                </a:solidFill>
                <a:latin typeface="Tahoma"/>
                <a:cs typeface="Tahoma"/>
              </a:rPr>
              <a:t>in</a:t>
            </a:r>
            <a:r>
              <a:rPr sz="2400" spc="-180" dirty="0">
                <a:solidFill>
                  <a:srgbClr val="001E2D"/>
                </a:solidFill>
                <a:latin typeface="Tahoma"/>
                <a:cs typeface="Tahoma"/>
              </a:rPr>
              <a:t> </a:t>
            </a:r>
            <a:r>
              <a:rPr sz="2400" spc="-155" dirty="0">
                <a:solidFill>
                  <a:srgbClr val="001E2D"/>
                </a:solidFill>
                <a:latin typeface="Tahoma"/>
                <a:cs typeface="Tahoma"/>
              </a:rPr>
              <a:t>total</a:t>
            </a:r>
            <a:r>
              <a:rPr sz="2400" spc="-210" dirty="0">
                <a:solidFill>
                  <a:srgbClr val="001E2D"/>
                </a:solidFill>
                <a:latin typeface="Tahoma"/>
                <a:cs typeface="Tahoma"/>
              </a:rPr>
              <a:t> </a:t>
            </a:r>
            <a:r>
              <a:rPr sz="2400" spc="-135" dirty="0">
                <a:solidFill>
                  <a:srgbClr val="001E2D"/>
                </a:solidFill>
                <a:latin typeface="Tahoma"/>
                <a:cs typeface="Tahoma"/>
              </a:rPr>
              <a:t>followed </a:t>
            </a:r>
            <a:r>
              <a:rPr sz="2400" spc="-270" dirty="0">
                <a:solidFill>
                  <a:srgbClr val="001E2D"/>
                </a:solidFill>
                <a:latin typeface="Tahoma"/>
                <a:cs typeface="Tahoma"/>
              </a:rPr>
              <a:t>by</a:t>
            </a:r>
            <a:r>
              <a:rPr sz="2400" spc="-220" dirty="0">
                <a:solidFill>
                  <a:srgbClr val="001E2D"/>
                </a:solidFill>
                <a:latin typeface="Tahoma"/>
                <a:cs typeface="Tahoma"/>
              </a:rPr>
              <a:t> </a:t>
            </a:r>
            <a:r>
              <a:rPr sz="2400" spc="-105" dirty="0">
                <a:solidFill>
                  <a:srgbClr val="001E2D"/>
                </a:solidFill>
                <a:latin typeface="Tahoma"/>
                <a:cs typeface="Tahoma"/>
              </a:rPr>
              <a:t>Williamsburg.</a:t>
            </a:r>
            <a:endParaRPr sz="2400">
              <a:latin typeface="Tahoma"/>
              <a:cs typeface="Tahoma"/>
            </a:endParaRPr>
          </a:p>
          <a:p>
            <a:pPr marL="355600" indent="-342900">
              <a:lnSpc>
                <a:spcPct val="100000"/>
              </a:lnSpc>
              <a:spcBef>
                <a:spcPts val="994"/>
              </a:spcBef>
              <a:buSzPct val="79166"/>
              <a:buFont typeface="Wingdings"/>
              <a:buChar char=""/>
              <a:tabLst>
                <a:tab pos="355600" algn="l"/>
              </a:tabLst>
            </a:pPr>
            <a:r>
              <a:rPr sz="2400" spc="-235" dirty="0">
                <a:solidFill>
                  <a:srgbClr val="001E2D"/>
                </a:solidFill>
                <a:latin typeface="Tahoma"/>
                <a:cs typeface="Tahoma"/>
              </a:rPr>
              <a:t>Harlem</a:t>
            </a:r>
            <a:r>
              <a:rPr sz="2400" spc="-180" dirty="0">
                <a:solidFill>
                  <a:srgbClr val="001E2D"/>
                </a:solidFill>
                <a:latin typeface="Tahoma"/>
                <a:cs typeface="Tahoma"/>
              </a:rPr>
              <a:t> </a:t>
            </a:r>
            <a:r>
              <a:rPr sz="2400" spc="-250" dirty="0">
                <a:solidFill>
                  <a:srgbClr val="001E2D"/>
                </a:solidFill>
                <a:latin typeface="Tahoma"/>
                <a:cs typeface="Tahoma"/>
              </a:rPr>
              <a:t>from</a:t>
            </a:r>
            <a:r>
              <a:rPr sz="2400" spc="-195" dirty="0">
                <a:solidFill>
                  <a:srgbClr val="001E2D"/>
                </a:solidFill>
                <a:latin typeface="Tahoma"/>
                <a:cs typeface="Tahoma"/>
              </a:rPr>
              <a:t> </a:t>
            </a:r>
            <a:r>
              <a:rPr sz="2400" spc="-204" dirty="0">
                <a:solidFill>
                  <a:srgbClr val="001E2D"/>
                </a:solidFill>
                <a:latin typeface="Tahoma"/>
                <a:cs typeface="Tahoma"/>
              </a:rPr>
              <a:t>Manhattan</a:t>
            </a:r>
            <a:r>
              <a:rPr sz="2400" spc="-220" dirty="0">
                <a:solidFill>
                  <a:srgbClr val="001E2D"/>
                </a:solidFill>
                <a:latin typeface="Tahoma"/>
                <a:cs typeface="Tahoma"/>
              </a:rPr>
              <a:t> </a:t>
            </a:r>
            <a:r>
              <a:rPr sz="2400" spc="-225" dirty="0">
                <a:solidFill>
                  <a:srgbClr val="001E2D"/>
                </a:solidFill>
                <a:latin typeface="Tahoma"/>
                <a:cs typeface="Tahoma"/>
              </a:rPr>
              <a:t>got</a:t>
            </a:r>
            <a:r>
              <a:rPr sz="2400" spc="-170" dirty="0">
                <a:solidFill>
                  <a:srgbClr val="001E2D"/>
                </a:solidFill>
                <a:latin typeface="Tahoma"/>
                <a:cs typeface="Tahoma"/>
              </a:rPr>
              <a:t> </a:t>
            </a:r>
            <a:r>
              <a:rPr sz="2400" spc="-210" dirty="0">
                <a:solidFill>
                  <a:srgbClr val="001E2D"/>
                </a:solidFill>
                <a:latin typeface="Tahoma"/>
                <a:cs typeface="Tahoma"/>
              </a:rPr>
              <a:t>the</a:t>
            </a:r>
            <a:r>
              <a:rPr sz="2400" spc="-190" dirty="0">
                <a:solidFill>
                  <a:srgbClr val="001E2D"/>
                </a:solidFill>
                <a:latin typeface="Tahoma"/>
                <a:cs typeface="Tahoma"/>
              </a:rPr>
              <a:t> </a:t>
            </a:r>
            <a:r>
              <a:rPr sz="2400" spc="-45" dirty="0">
                <a:solidFill>
                  <a:srgbClr val="001E2D"/>
                </a:solidFill>
                <a:latin typeface="Tahoma"/>
                <a:cs typeface="Tahoma"/>
              </a:rPr>
              <a:t>highest</a:t>
            </a:r>
            <a:endParaRPr sz="2400">
              <a:latin typeface="Tahoma"/>
              <a:cs typeface="Tahoma"/>
            </a:endParaRPr>
          </a:p>
          <a:p>
            <a:pPr marL="355600">
              <a:lnSpc>
                <a:spcPct val="100000"/>
              </a:lnSpc>
            </a:pPr>
            <a:r>
              <a:rPr sz="2400" spc="-265" dirty="0">
                <a:solidFill>
                  <a:srgbClr val="001E2D"/>
                </a:solidFill>
                <a:latin typeface="Tahoma"/>
                <a:cs typeface="Tahoma"/>
              </a:rPr>
              <a:t>no</a:t>
            </a:r>
            <a:r>
              <a:rPr sz="2400" spc="-195" dirty="0">
                <a:solidFill>
                  <a:srgbClr val="001E2D"/>
                </a:solidFill>
                <a:latin typeface="Tahoma"/>
                <a:cs typeface="Tahoma"/>
              </a:rPr>
              <a:t> </a:t>
            </a:r>
            <a:r>
              <a:rPr sz="2400" spc="-165" dirty="0">
                <a:solidFill>
                  <a:srgbClr val="001E2D"/>
                </a:solidFill>
                <a:latin typeface="Tahoma"/>
                <a:cs typeface="Tahoma"/>
              </a:rPr>
              <a:t>of</a:t>
            </a:r>
            <a:r>
              <a:rPr sz="2400" spc="-204" dirty="0">
                <a:solidFill>
                  <a:srgbClr val="001E2D"/>
                </a:solidFill>
                <a:latin typeface="Tahoma"/>
                <a:cs typeface="Tahoma"/>
              </a:rPr>
              <a:t> </a:t>
            </a:r>
            <a:r>
              <a:rPr sz="2400" spc="-185" dirty="0">
                <a:solidFill>
                  <a:srgbClr val="001E2D"/>
                </a:solidFill>
                <a:latin typeface="Tahoma"/>
                <a:cs typeface="Tahoma"/>
              </a:rPr>
              <a:t>reviews</a:t>
            </a:r>
            <a:r>
              <a:rPr sz="2400" spc="-195" dirty="0">
                <a:solidFill>
                  <a:srgbClr val="001E2D"/>
                </a:solidFill>
                <a:latin typeface="Tahoma"/>
                <a:cs typeface="Tahoma"/>
              </a:rPr>
              <a:t> </a:t>
            </a:r>
            <a:r>
              <a:rPr sz="2400" spc="-170" dirty="0">
                <a:solidFill>
                  <a:srgbClr val="001E2D"/>
                </a:solidFill>
                <a:latin typeface="Tahoma"/>
                <a:cs typeface="Tahoma"/>
              </a:rPr>
              <a:t>followed</a:t>
            </a:r>
            <a:r>
              <a:rPr sz="2400" spc="-195" dirty="0">
                <a:solidFill>
                  <a:srgbClr val="001E2D"/>
                </a:solidFill>
                <a:latin typeface="Tahoma"/>
                <a:cs typeface="Tahoma"/>
              </a:rPr>
              <a:t> </a:t>
            </a:r>
            <a:r>
              <a:rPr sz="2400" spc="-270" dirty="0">
                <a:solidFill>
                  <a:srgbClr val="001E2D"/>
                </a:solidFill>
                <a:latin typeface="Tahoma"/>
                <a:cs typeface="Tahoma"/>
              </a:rPr>
              <a:t>by</a:t>
            </a:r>
            <a:r>
              <a:rPr sz="2400" spc="-190" dirty="0">
                <a:solidFill>
                  <a:srgbClr val="001E2D"/>
                </a:solidFill>
                <a:latin typeface="Tahoma"/>
                <a:cs typeface="Tahoma"/>
              </a:rPr>
              <a:t> </a:t>
            </a:r>
            <a:r>
              <a:rPr sz="2400" spc="-125" dirty="0">
                <a:solidFill>
                  <a:srgbClr val="001E2D"/>
                </a:solidFill>
                <a:latin typeface="Tahoma"/>
                <a:cs typeface="Tahoma"/>
              </a:rPr>
              <a:t>Hell’s</a:t>
            </a:r>
            <a:r>
              <a:rPr sz="2400" spc="-150" dirty="0">
                <a:solidFill>
                  <a:srgbClr val="001E2D"/>
                </a:solidFill>
                <a:latin typeface="Tahoma"/>
                <a:cs typeface="Tahoma"/>
              </a:rPr>
              <a:t> </a:t>
            </a:r>
            <a:r>
              <a:rPr sz="2400" spc="-165" dirty="0">
                <a:solidFill>
                  <a:srgbClr val="001E2D"/>
                </a:solidFill>
                <a:latin typeface="Tahoma"/>
                <a:cs typeface="Tahoma"/>
              </a:rPr>
              <a:t>kitchen.</a:t>
            </a:r>
            <a:endParaRPr sz="2400">
              <a:latin typeface="Tahoma"/>
              <a:cs typeface="Tahoma"/>
            </a:endParaRPr>
          </a:p>
          <a:p>
            <a:pPr marL="355600" marR="114300" indent="-343535">
              <a:lnSpc>
                <a:spcPct val="100000"/>
              </a:lnSpc>
              <a:spcBef>
                <a:spcPts val="1000"/>
              </a:spcBef>
              <a:buSzPct val="79166"/>
              <a:buFont typeface="Wingdings"/>
              <a:buChar char=""/>
              <a:tabLst>
                <a:tab pos="355600" algn="l"/>
              </a:tabLst>
            </a:pPr>
            <a:r>
              <a:rPr sz="2400" spc="-280" dirty="0">
                <a:solidFill>
                  <a:srgbClr val="001E2D"/>
                </a:solidFill>
                <a:latin typeface="Tahoma"/>
                <a:cs typeface="Tahoma"/>
              </a:rPr>
              <a:t>The</a:t>
            </a:r>
            <a:r>
              <a:rPr sz="2400" spc="-200" dirty="0">
                <a:solidFill>
                  <a:srgbClr val="001E2D"/>
                </a:solidFill>
                <a:latin typeface="Tahoma"/>
                <a:cs typeface="Tahoma"/>
              </a:rPr>
              <a:t> </a:t>
            </a:r>
            <a:r>
              <a:rPr sz="2400" spc="-220" dirty="0">
                <a:solidFill>
                  <a:srgbClr val="001E2D"/>
                </a:solidFill>
                <a:latin typeface="Tahoma"/>
                <a:cs typeface="Tahoma"/>
              </a:rPr>
              <a:t>higher</a:t>
            </a:r>
            <a:r>
              <a:rPr sz="2400" spc="-200" dirty="0">
                <a:solidFill>
                  <a:srgbClr val="001E2D"/>
                </a:solidFill>
                <a:latin typeface="Tahoma"/>
                <a:cs typeface="Tahoma"/>
              </a:rPr>
              <a:t> </a:t>
            </a:r>
            <a:r>
              <a:rPr sz="2400" spc="-275" dirty="0">
                <a:solidFill>
                  <a:srgbClr val="001E2D"/>
                </a:solidFill>
                <a:latin typeface="Tahoma"/>
                <a:cs typeface="Tahoma"/>
              </a:rPr>
              <a:t>number</a:t>
            </a:r>
            <a:r>
              <a:rPr sz="2400" spc="-195" dirty="0">
                <a:solidFill>
                  <a:srgbClr val="001E2D"/>
                </a:solidFill>
                <a:latin typeface="Tahoma"/>
                <a:cs typeface="Tahoma"/>
              </a:rPr>
              <a:t> </a:t>
            </a:r>
            <a:r>
              <a:rPr sz="2400" spc="-185" dirty="0">
                <a:solidFill>
                  <a:srgbClr val="001E2D"/>
                </a:solidFill>
                <a:latin typeface="Tahoma"/>
                <a:cs typeface="Tahoma"/>
              </a:rPr>
              <a:t>of</a:t>
            </a:r>
            <a:r>
              <a:rPr sz="2400" spc="-200" dirty="0">
                <a:solidFill>
                  <a:srgbClr val="001E2D"/>
                </a:solidFill>
                <a:latin typeface="Tahoma"/>
                <a:cs typeface="Tahoma"/>
              </a:rPr>
              <a:t> </a:t>
            </a:r>
            <a:r>
              <a:rPr sz="2400" spc="-235" dirty="0">
                <a:solidFill>
                  <a:srgbClr val="001E2D"/>
                </a:solidFill>
                <a:latin typeface="Tahoma"/>
                <a:cs typeface="Tahoma"/>
              </a:rPr>
              <a:t>customer</a:t>
            </a:r>
            <a:r>
              <a:rPr sz="2400" spc="-195" dirty="0">
                <a:solidFill>
                  <a:srgbClr val="001E2D"/>
                </a:solidFill>
                <a:latin typeface="Tahoma"/>
                <a:cs typeface="Tahoma"/>
              </a:rPr>
              <a:t> </a:t>
            </a:r>
            <a:r>
              <a:rPr sz="2400" spc="-155" dirty="0">
                <a:solidFill>
                  <a:srgbClr val="001E2D"/>
                </a:solidFill>
                <a:latin typeface="Tahoma"/>
                <a:cs typeface="Tahoma"/>
              </a:rPr>
              <a:t>reviews </a:t>
            </a:r>
            <a:r>
              <a:rPr sz="2400" spc="-210" dirty="0">
                <a:solidFill>
                  <a:srgbClr val="001E2D"/>
                </a:solidFill>
                <a:latin typeface="Tahoma"/>
                <a:cs typeface="Tahoma"/>
              </a:rPr>
              <a:t>imply</a:t>
            </a:r>
            <a:r>
              <a:rPr sz="2400" spc="-150" dirty="0">
                <a:solidFill>
                  <a:srgbClr val="001E2D"/>
                </a:solidFill>
                <a:latin typeface="Tahoma"/>
                <a:cs typeface="Tahoma"/>
              </a:rPr>
              <a:t> </a:t>
            </a:r>
            <a:r>
              <a:rPr sz="2400" spc="-220" dirty="0">
                <a:solidFill>
                  <a:srgbClr val="001E2D"/>
                </a:solidFill>
                <a:latin typeface="Tahoma"/>
                <a:cs typeface="Tahoma"/>
              </a:rPr>
              <a:t>higher</a:t>
            </a:r>
            <a:r>
              <a:rPr sz="2400" spc="-170" dirty="0">
                <a:solidFill>
                  <a:srgbClr val="001E2D"/>
                </a:solidFill>
                <a:latin typeface="Tahoma"/>
                <a:cs typeface="Tahoma"/>
              </a:rPr>
              <a:t> </a:t>
            </a:r>
            <a:r>
              <a:rPr sz="2400" spc="-165" dirty="0">
                <a:solidFill>
                  <a:srgbClr val="001E2D"/>
                </a:solidFill>
                <a:latin typeface="Tahoma"/>
                <a:cs typeface="Tahoma"/>
              </a:rPr>
              <a:t>satisfaction</a:t>
            </a:r>
            <a:r>
              <a:rPr sz="2400" spc="-175" dirty="0">
                <a:solidFill>
                  <a:srgbClr val="001E2D"/>
                </a:solidFill>
                <a:latin typeface="Tahoma"/>
                <a:cs typeface="Tahoma"/>
              </a:rPr>
              <a:t> </a:t>
            </a:r>
            <a:r>
              <a:rPr sz="2400" spc="-160" dirty="0">
                <a:solidFill>
                  <a:srgbClr val="001E2D"/>
                </a:solidFill>
                <a:latin typeface="Tahoma"/>
                <a:cs typeface="Tahoma"/>
              </a:rPr>
              <a:t>in</a:t>
            </a:r>
            <a:r>
              <a:rPr sz="2400" spc="-165" dirty="0">
                <a:solidFill>
                  <a:srgbClr val="001E2D"/>
                </a:solidFill>
                <a:latin typeface="Tahoma"/>
                <a:cs typeface="Tahoma"/>
              </a:rPr>
              <a:t> </a:t>
            </a:r>
            <a:r>
              <a:rPr sz="2400" spc="-10" dirty="0">
                <a:solidFill>
                  <a:srgbClr val="001E2D"/>
                </a:solidFill>
                <a:latin typeface="Tahoma"/>
                <a:cs typeface="Tahoma"/>
              </a:rPr>
              <a:t>these </a:t>
            </a:r>
            <a:r>
              <a:rPr sz="2400" spc="-50" dirty="0">
                <a:solidFill>
                  <a:srgbClr val="001E2D"/>
                </a:solidFill>
                <a:latin typeface="Tahoma"/>
                <a:cs typeface="Tahoma"/>
              </a:rPr>
              <a:t>localities.</a:t>
            </a:r>
            <a:endParaRPr sz="2400">
              <a:latin typeface="Tahoma"/>
              <a:cs typeface="Tahom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18632" y="466344"/>
            <a:ext cx="6121908" cy="5971032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fld id="{81D60167-4931-47E6-BA6A-407CBD079E47}" type="slidenum">
              <a:rPr spc="-25" dirty="0"/>
              <a:t>11</a:t>
            </a:fld>
            <a:endParaRPr spc="-25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6243955" cy="6858000"/>
          </a:xfrm>
          <a:custGeom>
            <a:avLst/>
            <a:gdLst/>
            <a:ahLst/>
            <a:cxnLst/>
            <a:rect l="l" t="t" r="r" b="b"/>
            <a:pathLst>
              <a:path w="6243955" h="6858000">
                <a:moveTo>
                  <a:pt x="3119755" y="0"/>
                </a:moveTo>
                <a:lnTo>
                  <a:pt x="0" y="685800"/>
                </a:lnTo>
              </a:path>
              <a:path w="6243955" h="6858000">
                <a:moveTo>
                  <a:pt x="903770" y="0"/>
                </a:moveTo>
                <a:lnTo>
                  <a:pt x="0" y="6543675"/>
                </a:lnTo>
              </a:path>
              <a:path w="6243955" h="6858000">
                <a:moveTo>
                  <a:pt x="6243828" y="6858000"/>
                </a:moveTo>
                <a:lnTo>
                  <a:pt x="0" y="5798441"/>
                </a:lnTo>
              </a:path>
            </a:pathLst>
          </a:custGeom>
          <a:ln w="12700">
            <a:solidFill>
              <a:srgbClr val="B99C9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556595" y="0"/>
            <a:ext cx="5636260" cy="6859270"/>
          </a:xfrm>
          <a:custGeom>
            <a:avLst/>
            <a:gdLst/>
            <a:ahLst/>
            <a:cxnLst/>
            <a:rect l="l" t="t" r="r" b="b"/>
            <a:pathLst>
              <a:path w="5636259" h="6859270">
                <a:moveTo>
                  <a:pt x="5635149" y="5849112"/>
                </a:moveTo>
                <a:lnTo>
                  <a:pt x="1906175" y="6858761"/>
                </a:lnTo>
              </a:path>
              <a:path w="5636259" h="6859270">
                <a:moveTo>
                  <a:pt x="5635022" y="1647444"/>
                </a:moveTo>
                <a:lnTo>
                  <a:pt x="4986179" y="6857618"/>
                </a:lnTo>
              </a:path>
              <a:path w="5636259" h="6859270">
                <a:moveTo>
                  <a:pt x="5636165" y="4258310"/>
                </a:moveTo>
                <a:lnTo>
                  <a:pt x="4225703" y="0"/>
                </a:lnTo>
              </a:path>
              <a:path w="5636259" h="6859270">
                <a:moveTo>
                  <a:pt x="5634768" y="927353"/>
                </a:moveTo>
                <a:lnTo>
                  <a:pt x="0" y="0"/>
                </a:lnTo>
              </a:path>
            </a:pathLst>
          </a:custGeom>
          <a:ln w="12700">
            <a:solidFill>
              <a:srgbClr val="B99C9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027640" y="2731559"/>
            <a:ext cx="334708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i="1" dirty="0">
                <a:latin typeface="Georgia"/>
                <a:cs typeface="Georgia"/>
              </a:rPr>
              <a:t>THANK</a:t>
            </a:r>
            <a:r>
              <a:rPr sz="4400" i="1" spc="120" dirty="0">
                <a:latin typeface="Georgia"/>
                <a:cs typeface="Georgia"/>
              </a:rPr>
              <a:t> </a:t>
            </a:r>
            <a:r>
              <a:rPr sz="4400" i="1" spc="-25" dirty="0">
                <a:latin typeface="Georgia"/>
                <a:cs typeface="Georgia"/>
              </a:rPr>
              <a:t>YOU</a:t>
            </a:r>
            <a:endParaRPr sz="4400" dirty="0">
              <a:latin typeface="Georgia"/>
              <a:cs typeface="Georgia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-6350"/>
            <a:ext cx="4964938" cy="6870279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fld id="{81D60167-4931-47E6-BA6A-407CBD079E47}" type="slidenum">
              <a:rPr spc="-25" dirty="0"/>
              <a:t>12</a:t>
            </a:fld>
            <a:endParaRPr spc="-25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59358" y="767842"/>
            <a:ext cx="2202180" cy="497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100" spc="-100" dirty="0"/>
              <a:t>OBJECTIVE:</a:t>
            </a:r>
            <a:endParaRPr sz="3100"/>
          </a:p>
        </p:txBody>
      </p:sp>
      <p:sp>
        <p:nvSpPr>
          <p:cNvPr id="3" name="object 3"/>
          <p:cNvSpPr txBox="1"/>
          <p:nvPr/>
        </p:nvSpPr>
        <p:spPr>
          <a:xfrm>
            <a:off x="5246878" y="902970"/>
            <a:ext cx="3637915" cy="5034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  <a:buFont typeface="Wingdings"/>
              <a:buChar char=""/>
              <a:tabLst>
                <a:tab pos="355600" algn="l"/>
                <a:tab pos="559435" algn="l"/>
              </a:tabLst>
            </a:pPr>
            <a:r>
              <a:rPr sz="1900" dirty="0">
                <a:solidFill>
                  <a:srgbClr val="001E2D"/>
                </a:solidFill>
                <a:latin typeface="Times New Roman"/>
                <a:cs typeface="Times New Roman"/>
              </a:rPr>
              <a:t>	</a:t>
            </a:r>
            <a:r>
              <a:rPr sz="2400" spc="-200" dirty="0">
                <a:solidFill>
                  <a:srgbClr val="001E2D"/>
                </a:solidFill>
                <a:latin typeface="Tahoma"/>
                <a:cs typeface="Tahoma"/>
              </a:rPr>
              <a:t>Airbnb</a:t>
            </a:r>
            <a:r>
              <a:rPr sz="2400" spc="-195" dirty="0">
                <a:solidFill>
                  <a:srgbClr val="001E2D"/>
                </a:solidFill>
                <a:latin typeface="Tahoma"/>
                <a:cs typeface="Tahoma"/>
              </a:rPr>
              <a:t> </a:t>
            </a:r>
            <a:r>
              <a:rPr sz="2400" spc="-100" dirty="0">
                <a:solidFill>
                  <a:srgbClr val="001E2D"/>
                </a:solidFill>
                <a:latin typeface="Tahoma"/>
                <a:cs typeface="Tahoma"/>
              </a:rPr>
              <a:t>is</a:t>
            </a:r>
            <a:r>
              <a:rPr sz="2400" spc="-170" dirty="0">
                <a:solidFill>
                  <a:srgbClr val="001E2D"/>
                </a:solidFill>
                <a:latin typeface="Tahoma"/>
                <a:cs typeface="Tahoma"/>
              </a:rPr>
              <a:t> </a:t>
            </a:r>
            <a:r>
              <a:rPr sz="2400" spc="-254" dirty="0">
                <a:solidFill>
                  <a:srgbClr val="001E2D"/>
                </a:solidFill>
                <a:latin typeface="Tahoma"/>
                <a:cs typeface="Tahoma"/>
              </a:rPr>
              <a:t>an</a:t>
            </a:r>
            <a:r>
              <a:rPr sz="2400" spc="-190" dirty="0">
                <a:solidFill>
                  <a:srgbClr val="001E2D"/>
                </a:solidFill>
                <a:latin typeface="Tahoma"/>
                <a:cs typeface="Tahoma"/>
              </a:rPr>
              <a:t> </a:t>
            </a:r>
            <a:r>
              <a:rPr sz="2400" spc="-175" dirty="0">
                <a:solidFill>
                  <a:srgbClr val="001E2D"/>
                </a:solidFill>
                <a:latin typeface="Tahoma"/>
                <a:cs typeface="Tahoma"/>
              </a:rPr>
              <a:t>online</a:t>
            </a:r>
            <a:r>
              <a:rPr sz="2400" spc="-190" dirty="0">
                <a:solidFill>
                  <a:srgbClr val="001E2D"/>
                </a:solidFill>
                <a:latin typeface="Tahoma"/>
                <a:cs typeface="Tahoma"/>
              </a:rPr>
              <a:t> platform </a:t>
            </a:r>
            <a:r>
              <a:rPr sz="2400" spc="-210" dirty="0">
                <a:solidFill>
                  <a:srgbClr val="001E2D"/>
                </a:solidFill>
                <a:latin typeface="Tahoma"/>
                <a:cs typeface="Tahoma"/>
              </a:rPr>
              <a:t>using</a:t>
            </a:r>
            <a:r>
              <a:rPr sz="2400" spc="-185" dirty="0">
                <a:solidFill>
                  <a:srgbClr val="001E2D"/>
                </a:solidFill>
                <a:latin typeface="Tahoma"/>
                <a:cs typeface="Tahoma"/>
              </a:rPr>
              <a:t> </a:t>
            </a:r>
            <a:r>
              <a:rPr sz="2400" spc="-200" dirty="0">
                <a:solidFill>
                  <a:srgbClr val="001E2D"/>
                </a:solidFill>
                <a:latin typeface="Tahoma"/>
                <a:cs typeface="Tahoma"/>
              </a:rPr>
              <a:t>which</a:t>
            </a:r>
            <a:r>
              <a:rPr sz="2400" spc="-170" dirty="0">
                <a:solidFill>
                  <a:srgbClr val="001E2D"/>
                </a:solidFill>
                <a:latin typeface="Tahoma"/>
                <a:cs typeface="Tahoma"/>
              </a:rPr>
              <a:t> </a:t>
            </a:r>
            <a:r>
              <a:rPr sz="2400" spc="-210" dirty="0">
                <a:solidFill>
                  <a:srgbClr val="001E2D"/>
                </a:solidFill>
                <a:latin typeface="Tahoma"/>
                <a:cs typeface="Tahoma"/>
              </a:rPr>
              <a:t>people</a:t>
            </a:r>
            <a:r>
              <a:rPr sz="2400" spc="-190" dirty="0">
                <a:solidFill>
                  <a:srgbClr val="001E2D"/>
                </a:solidFill>
                <a:latin typeface="Tahoma"/>
                <a:cs typeface="Tahoma"/>
              </a:rPr>
              <a:t> </a:t>
            </a:r>
            <a:r>
              <a:rPr sz="2400" spc="-229" dirty="0">
                <a:solidFill>
                  <a:srgbClr val="001E2D"/>
                </a:solidFill>
                <a:latin typeface="Tahoma"/>
                <a:cs typeface="Tahoma"/>
              </a:rPr>
              <a:t>can</a:t>
            </a:r>
            <a:r>
              <a:rPr sz="2400" spc="-180" dirty="0">
                <a:solidFill>
                  <a:srgbClr val="001E2D"/>
                </a:solidFill>
                <a:latin typeface="Tahoma"/>
                <a:cs typeface="Tahoma"/>
              </a:rPr>
              <a:t> </a:t>
            </a:r>
            <a:r>
              <a:rPr sz="2400" spc="-20" dirty="0">
                <a:solidFill>
                  <a:srgbClr val="001E2D"/>
                </a:solidFill>
                <a:latin typeface="Tahoma"/>
                <a:cs typeface="Tahoma"/>
              </a:rPr>
              <a:t>rent </a:t>
            </a:r>
            <a:r>
              <a:rPr sz="2400" spc="-175" dirty="0">
                <a:solidFill>
                  <a:srgbClr val="001E2D"/>
                </a:solidFill>
                <a:latin typeface="Tahoma"/>
                <a:cs typeface="Tahoma"/>
              </a:rPr>
              <a:t>their</a:t>
            </a:r>
            <a:r>
              <a:rPr sz="2400" spc="-195" dirty="0">
                <a:solidFill>
                  <a:srgbClr val="001E2D"/>
                </a:solidFill>
                <a:latin typeface="Tahoma"/>
                <a:cs typeface="Tahoma"/>
              </a:rPr>
              <a:t> </a:t>
            </a:r>
            <a:r>
              <a:rPr sz="2400" spc="-85" dirty="0">
                <a:solidFill>
                  <a:srgbClr val="001E2D"/>
                </a:solidFill>
                <a:latin typeface="Tahoma"/>
                <a:cs typeface="Tahoma"/>
              </a:rPr>
              <a:t>unused </a:t>
            </a:r>
            <a:r>
              <a:rPr sz="2400" spc="-165" dirty="0">
                <a:solidFill>
                  <a:srgbClr val="001E2D"/>
                </a:solidFill>
                <a:latin typeface="Tahoma"/>
                <a:cs typeface="Tahoma"/>
              </a:rPr>
              <a:t>accommodations.</a:t>
            </a:r>
            <a:endParaRPr sz="2400">
              <a:latin typeface="Tahoma"/>
              <a:cs typeface="Tahoma"/>
            </a:endParaRPr>
          </a:p>
          <a:p>
            <a:pPr marL="355600" marR="266065" indent="-342900">
              <a:lnSpc>
                <a:spcPct val="100000"/>
              </a:lnSpc>
              <a:spcBef>
                <a:spcPts val="994"/>
              </a:spcBef>
              <a:buFont typeface="Wingdings"/>
              <a:buChar char=""/>
              <a:tabLst>
                <a:tab pos="355600" algn="l"/>
                <a:tab pos="559435" algn="l"/>
              </a:tabLst>
            </a:pPr>
            <a:r>
              <a:rPr sz="1900" dirty="0">
                <a:solidFill>
                  <a:srgbClr val="001E2D"/>
                </a:solidFill>
                <a:latin typeface="Times New Roman"/>
                <a:cs typeface="Times New Roman"/>
              </a:rPr>
              <a:t>	</a:t>
            </a:r>
            <a:r>
              <a:rPr sz="2400" spc="-229" dirty="0">
                <a:solidFill>
                  <a:srgbClr val="001E2D"/>
                </a:solidFill>
                <a:latin typeface="Tahoma"/>
                <a:cs typeface="Tahoma"/>
              </a:rPr>
              <a:t>During</a:t>
            </a:r>
            <a:r>
              <a:rPr sz="2400" spc="-190" dirty="0">
                <a:solidFill>
                  <a:srgbClr val="001E2D"/>
                </a:solidFill>
                <a:latin typeface="Tahoma"/>
                <a:cs typeface="Tahoma"/>
              </a:rPr>
              <a:t> </a:t>
            </a:r>
            <a:r>
              <a:rPr sz="2400" spc="-210" dirty="0">
                <a:solidFill>
                  <a:srgbClr val="001E2D"/>
                </a:solidFill>
                <a:latin typeface="Tahoma"/>
                <a:cs typeface="Tahoma"/>
              </a:rPr>
              <a:t>the</a:t>
            </a:r>
            <a:r>
              <a:rPr sz="2400" spc="-200" dirty="0">
                <a:solidFill>
                  <a:srgbClr val="001E2D"/>
                </a:solidFill>
                <a:latin typeface="Tahoma"/>
                <a:cs typeface="Tahoma"/>
              </a:rPr>
              <a:t> </a:t>
            </a:r>
            <a:r>
              <a:rPr sz="2400" spc="-204" dirty="0">
                <a:solidFill>
                  <a:srgbClr val="001E2D"/>
                </a:solidFill>
                <a:latin typeface="Tahoma"/>
                <a:cs typeface="Tahoma"/>
              </a:rPr>
              <a:t>covid</a:t>
            </a:r>
            <a:r>
              <a:rPr sz="2400" spc="-175" dirty="0">
                <a:solidFill>
                  <a:srgbClr val="001E2D"/>
                </a:solidFill>
                <a:latin typeface="Tahoma"/>
                <a:cs typeface="Tahoma"/>
              </a:rPr>
              <a:t> </a:t>
            </a:r>
            <a:r>
              <a:rPr sz="2400" spc="-10" dirty="0">
                <a:solidFill>
                  <a:srgbClr val="001E2D"/>
                </a:solidFill>
                <a:latin typeface="Tahoma"/>
                <a:cs typeface="Tahoma"/>
              </a:rPr>
              <a:t>time, </a:t>
            </a:r>
            <a:r>
              <a:rPr sz="2400" spc="-200" dirty="0">
                <a:solidFill>
                  <a:srgbClr val="001E2D"/>
                </a:solidFill>
                <a:latin typeface="Tahoma"/>
                <a:cs typeface="Tahoma"/>
              </a:rPr>
              <a:t>Airbnb</a:t>
            </a:r>
            <a:r>
              <a:rPr sz="2400" spc="-190" dirty="0">
                <a:solidFill>
                  <a:srgbClr val="001E2D"/>
                </a:solidFill>
                <a:latin typeface="Tahoma"/>
                <a:cs typeface="Tahoma"/>
              </a:rPr>
              <a:t> </a:t>
            </a:r>
            <a:r>
              <a:rPr sz="2400" spc="-210" dirty="0">
                <a:solidFill>
                  <a:srgbClr val="001E2D"/>
                </a:solidFill>
                <a:latin typeface="Tahoma"/>
                <a:cs typeface="Tahoma"/>
              </a:rPr>
              <a:t>incurred</a:t>
            </a:r>
            <a:r>
              <a:rPr sz="2400" spc="-204" dirty="0">
                <a:solidFill>
                  <a:srgbClr val="001E2D"/>
                </a:solidFill>
                <a:latin typeface="Tahoma"/>
                <a:cs typeface="Tahoma"/>
              </a:rPr>
              <a:t> </a:t>
            </a:r>
            <a:r>
              <a:rPr sz="2400" spc="-210" dirty="0">
                <a:solidFill>
                  <a:srgbClr val="001E2D"/>
                </a:solidFill>
                <a:latin typeface="Tahoma"/>
                <a:cs typeface="Tahoma"/>
              </a:rPr>
              <a:t>a</a:t>
            </a:r>
            <a:r>
              <a:rPr sz="2400" spc="-175" dirty="0">
                <a:solidFill>
                  <a:srgbClr val="001E2D"/>
                </a:solidFill>
                <a:latin typeface="Tahoma"/>
                <a:cs typeface="Tahoma"/>
              </a:rPr>
              <a:t> </a:t>
            </a:r>
            <a:r>
              <a:rPr sz="2400" spc="-265" dirty="0">
                <a:solidFill>
                  <a:srgbClr val="001E2D"/>
                </a:solidFill>
                <a:latin typeface="Tahoma"/>
                <a:cs typeface="Tahoma"/>
              </a:rPr>
              <a:t>huge</a:t>
            </a:r>
            <a:r>
              <a:rPr sz="2400" spc="-210" dirty="0">
                <a:solidFill>
                  <a:srgbClr val="001E2D"/>
                </a:solidFill>
                <a:latin typeface="Tahoma"/>
                <a:cs typeface="Tahoma"/>
              </a:rPr>
              <a:t> </a:t>
            </a:r>
            <a:r>
              <a:rPr sz="2400" spc="-114" dirty="0">
                <a:solidFill>
                  <a:srgbClr val="001E2D"/>
                </a:solidFill>
                <a:latin typeface="Tahoma"/>
                <a:cs typeface="Tahoma"/>
              </a:rPr>
              <a:t>loss </a:t>
            </a:r>
            <a:r>
              <a:rPr sz="2400" spc="-160" dirty="0">
                <a:solidFill>
                  <a:srgbClr val="001E2D"/>
                </a:solidFill>
                <a:latin typeface="Tahoma"/>
                <a:cs typeface="Tahoma"/>
              </a:rPr>
              <a:t>in</a:t>
            </a:r>
            <a:r>
              <a:rPr sz="2400" spc="-204" dirty="0">
                <a:solidFill>
                  <a:srgbClr val="001E2D"/>
                </a:solidFill>
                <a:latin typeface="Tahoma"/>
                <a:cs typeface="Tahoma"/>
              </a:rPr>
              <a:t> </a:t>
            </a:r>
            <a:r>
              <a:rPr sz="2400" spc="-110" dirty="0">
                <a:solidFill>
                  <a:srgbClr val="001E2D"/>
                </a:solidFill>
                <a:latin typeface="Tahoma"/>
                <a:cs typeface="Tahoma"/>
              </a:rPr>
              <a:t>revenue.</a:t>
            </a:r>
            <a:endParaRPr sz="2400">
              <a:latin typeface="Tahoma"/>
              <a:cs typeface="Tahoma"/>
            </a:endParaRPr>
          </a:p>
          <a:p>
            <a:pPr marL="355600" marR="44450" indent="-342900">
              <a:lnSpc>
                <a:spcPct val="100000"/>
              </a:lnSpc>
              <a:spcBef>
                <a:spcPts val="1000"/>
              </a:spcBef>
              <a:buFont typeface="Wingdings"/>
              <a:buChar char=""/>
              <a:tabLst>
                <a:tab pos="355600" algn="l"/>
                <a:tab pos="559435" algn="l"/>
              </a:tabLst>
            </a:pPr>
            <a:r>
              <a:rPr sz="1900" dirty="0">
                <a:solidFill>
                  <a:srgbClr val="001E2D"/>
                </a:solidFill>
                <a:latin typeface="Times New Roman"/>
                <a:cs typeface="Times New Roman"/>
              </a:rPr>
              <a:t>	</a:t>
            </a:r>
            <a:r>
              <a:rPr sz="2400" spc="-210" dirty="0">
                <a:solidFill>
                  <a:srgbClr val="001E2D"/>
                </a:solidFill>
                <a:latin typeface="Tahoma"/>
                <a:cs typeface="Tahoma"/>
              </a:rPr>
              <a:t>People</a:t>
            </a:r>
            <a:r>
              <a:rPr sz="2400" spc="-190" dirty="0">
                <a:solidFill>
                  <a:srgbClr val="001E2D"/>
                </a:solidFill>
                <a:latin typeface="Tahoma"/>
                <a:cs typeface="Tahoma"/>
              </a:rPr>
              <a:t> </a:t>
            </a:r>
            <a:r>
              <a:rPr sz="2400" spc="-250" dirty="0">
                <a:solidFill>
                  <a:srgbClr val="001E2D"/>
                </a:solidFill>
                <a:latin typeface="Tahoma"/>
                <a:cs typeface="Tahoma"/>
              </a:rPr>
              <a:t>have</a:t>
            </a:r>
            <a:r>
              <a:rPr sz="2400" spc="-200" dirty="0">
                <a:solidFill>
                  <a:srgbClr val="001E2D"/>
                </a:solidFill>
                <a:latin typeface="Tahoma"/>
                <a:cs typeface="Tahoma"/>
              </a:rPr>
              <a:t> </a:t>
            </a:r>
            <a:r>
              <a:rPr sz="2400" spc="-245" dirty="0">
                <a:solidFill>
                  <a:srgbClr val="001E2D"/>
                </a:solidFill>
                <a:latin typeface="Tahoma"/>
                <a:cs typeface="Tahoma"/>
              </a:rPr>
              <a:t>now</a:t>
            </a:r>
            <a:r>
              <a:rPr sz="2400" spc="-180" dirty="0">
                <a:solidFill>
                  <a:srgbClr val="001E2D"/>
                </a:solidFill>
                <a:latin typeface="Tahoma"/>
                <a:cs typeface="Tahoma"/>
              </a:rPr>
              <a:t> </a:t>
            </a:r>
            <a:r>
              <a:rPr sz="2400" spc="-40" dirty="0">
                <a:solidFill>
                  <a:srgbClr val="001E2D"/>
                </a:solidFill>
                <a:latin typeface="Tahoma"/>
                <a:cs typeface="Tahoma"/>
              </a:rPr>
              <a:t>started </a:t>
            </a:r>
            <a:r>
              <a:rPr sz="2400" spc="-170" dirty="0">
                <a:solidFill>
                  <a:srgbClr val="001E2D"/>
                </a:solidFill>
                <a:latin typeface="Tahoma"/>
                <a:cs typeface="Tahoma"/>
              </a:rPr>
              <a:t>travelling</a:t>
            </a:r>
            <a:r>
              <a:rPr sz="2400" spc="-180" dirty="0">
                <a:solidFill>
                  <a:srgbClr val="001E2D"/>
                </a:solidFill>
                <a:latin typeface="Tahoma"/>
                <a:cs typeface="Tahoma"/>
              </a:rPr>
              <a:t> </a:t>
            </a:r>
            <a:r>
              <a:rPr sz="2400" spc="-204" dirty="0">
                <a:solidFill>
                  <a:srgbClr val="001E2D"/>
                </a:solidFill>
                <a:latin typeface="Tahoma"/>
                <a:cs typeface="Tahoma"/>
              </a:rPr>
              <a:t>again</a:t>
            </a:r>
            <a:r>
              <a:rPr sz="2400" spc="-180" dirty="0">
                <a:solidFill>
                  <a:srgbClr val="001E2D"/>
                </a:solidFill>
                <a:latin typeface="Tahoma"/>
                <a:cs typeface="Tahoma"/>
              </a:rPr>
              <a:t> </a:t>
            </a:r>
            <a:r>
              <a:rPr sz="2400" spc="-254" dirty="0">
                <a:solidFill>
                  <a:srgbClr val="001E2D"/>
                </a:solidFill>
                <a:latin typeface="Tahoma"/>
                <a:cs typeface="Tahoma"/>
              </a:rPr>
              <a:t>and</a:t>
            </a:r>
            <a:r>
              <a:rPr sz="2400" spc="-185" dirty="0">
                <a:solidFill>
                  <a:srgbClr val="001E2D"/>
                </a:solidFill>
                <a:latin typeface="Tahoma"/>
                <a:cs typeface="Tahoma"/>
              </a:rPr>
              <a:t> </a:t>
            </a:r>
            <a:r>
              <a:rPr sz="2400" spc="-200" dirty="0">
                <a:solidFill>
                  <a:srgbClr val="001E2D"/>
                </a:solidFill>
                <a:latin typeface="Tahoma"/>
                <a:cs typeface="Tahoma"/>
              </a:rPr>
              <a:t>Airbnb</a:t>
            </a:r>
            <a:r>
              <a:rPr sz="2400" spc="-180" dirty="0">
                <a:solidFill>
                  <a:srgbClr val="001E2D"/>
                </a:solidFill>
                <a:latin typeface="Tahoma"/>
                <a:cs typeface="Tahoma"/>
              </a:rPr>
              <a:t> </a:t>
            </a:r>
            <a:r>
              <a:rPr sz="2400" spc="-25" dirty="0">
                <a:solidFill>
                  <a:srgbClr val="001E2D"/>
                </a:solidFill>
                <a:latin typeface="Tahoma"/>
                <a:cs typeface="Tahoma"/>
              </a:rPr>
              <a:t>is </a:t>
            </a:r>
            <a:r>
              <a:rPr sz="2400" spc="-215" dirty="0">
                <a:solidFill>
                  <a:srgbClr val="001E2D"/>
                </a:solidFill>
                <a:latin typeface="Tahoma"/>
                <a:cs typeface="Tahoma"/>
              </a:rPr>
              <a:t>aiming</a:t>
            </a:r>
            <a:r>
              <a:rPr sz="2400" spc="-190" dirty="0">
                <a:solidFill>
                  <a:srgbClr val="001E2D"/>
                </a:solidFill>
                <a:latin typeface="Tahoma"/>
                <a:cs typeface="Tahoma"/>
              </a:rPr>
              <a:t> to </a:t>
            </a:r>
            <a:r>
              <a:rPr sz="2400" spc="-215" dirty="0">
                <a:solidFill>
                  <a:srgbClr val="001E2D"/>
                </a:solidFill>
                <a:latin typeface="Tahoma"/>
                <a:cs typeface="Tahoma"/>
              </a:rPr>
              <a:t>bring</a:t>
            </a:r>
            <a:r>
              <a:rPr sz="2400" spc="-210" dirty="0">
                <a:solidFill>
                  <a:srgbClr val="001E2D"/>
                </a:solidFill>
                <a:latin typeface="Tahoma"/>
                <a:cs typeface="Tahoma"/>
              </a:rPr>
              <a:t> </a:t>
            </a:r>
            <a:r>
              <a:rPr sz="2400" spc="-270" dirty="0">
                <a:solidFill>
                  <a:srgbClr val="001E2D"/>
                </a:solidFill>
                <a:latin typeface="Tahoma"/>
                <a:cs typeface="Tahoma"/>
              </a:rPr>
              <a:t>up</a:t>
            </a:r>
            <a:r>
              <a:rPr sz="2400" spc="-190" dirty="0">
                <a:solidFill>
                  <a:srgbClr val="001E2D"/>
                </a:solidFill>
                <a:latin typeface="Tahoma"/>
                <a:cs typeface="Tahoma"/>
              </a:rPr>
              <a:t> </a:t>
            </a:r>
            <a:r>
              <a:rPr sz="2400" spc="-25" dirty="0">
                <a:solidFill>
                  <a:srgbClr val="001E2D"/>
                </a:solidFill>
                <a:latin typeface="Tahoma"/>
                <a:cs typeface="Tahoma"/>
              </a:rPr>
              <a:t>the </a:t>
            </a:r>
            <a:r>
              <a:rPr sz="2400" spc="-200" dirty="0">
                <a:solidFill>
                  <a:srgbClr val="001E2D"/>
                </a:solidFill>
                <a:latin typeface="Tahoma"/>
                <a:cs typeface="Tahoma"/>
              </a:rPr>
              <a:t>business</a:t>
            </a:r>
            <a:r>
              <a:rPr sz="2400" spc="-185" dirty="0">
                <a:solidFill>
                  <a:srgbClr val="001E2D"/>
                </a:solidFill>
                <a:latin typeface="Tahoma"/>
                <a:cs typeface="Tahoma"/>
              </a:rPr>
              <a:t> </a:t>
            </a:r>
            <a:r>
              <a:rPr sz="2400" spc="-204" dirty="0">
                <a:solidFill>
                  <a:srgbClr val="001E2D"/>
                </a:solidFill>
                <a:latin typeface="Tahoma"/>
                <a:cs typeface="Tahoma"/>
              </a:rPr>
              <a:t>again</a:t>
            </a:r>
            <a:r>
              <a:rPr sz="2400" spc="-185" dirty="0">
                <a:solidFill>
                  <a:srgbClr val="001E2D"/>
                </a:solidFill>
                <a:latin typeface="Tahoma"/>
                <a:cs typeface="Tahoma"/>
              </a:rPr>
              <a:t> </a:t>
            </a:r>
            <a:r>
              <a:rPr sz="2400" spc="-254" dirty="0">
                <a:solidFill>
                  <a:srgbClr val="001E2D"/>
                </a:solidFill>
                <a:latin typeface="Tahoma"/>
                <a:cs typeface="Tahoma"/>
              </a:rPr>
              <a:t>and</a:t>
            </a:r>
            <a:r>
              <a:rPr sz="2400" spc="-195" dirty="0">
                <a:solidFill>
                  <a:srgbClr val="001E2D"/>
                </a:solidFill>
                <a:latin typeface="Tahoma"/>
                <a:cs typeface="Tahoma"/>
              </a:rPr>
              <a:t> </a:t>
            </a:r>
            <a:r>
              <a:rPr sz="2400" spc="-210" dirty="0">
                <a:solidFill>
                  <a:srgbClr val="001E2D"/>
                </a:solidFill>
                <a:latin typeface="Tahoma"/>
                <a:cs typeface="Tahoma"/>
              </a:rPr>
              <a:t>e</a:t>
            </a:r>
            <a:r>
              <a:rPr sz="2400" spc="-175" dirty="0">
                <a:solidFill>
                  <a:srgbClr val="001E2D"/>
                </a:solidFill>
                <a:latin typeface="Tahoma"/>
                <a:cs typeface="Tahoma"/>
              </a:rPr>
              <a:t> </a:t>
            </a:r>
            <a:r>
              <a:rPr sz="2400" spc="-20" dirty="0">
                <a:solidFill>
                  <a:srgbClr val="001E2D"/>
                </a:solidFill>
                <a:latin typeface="Tahoma"/>
                <a:cs typeface="Tahoma"/>
              </a:rPr>
              <a:t>ready </a:t>
            </a:r>
            <a:r>
              <a:rPr sz="2400" spc="-195" dirty="0">
                <a:solidFill>
                  <a:srgbClr val="001E2D"/>
                </a:solidFill>
                <a:latin typeface="Tahoma"/>
                <a:cs typeface="Tahoma"/>
              </a:rPr>
              <a:t>to</a:t>
            </a:r>
            <a:r>
              <a:rPr sz="2400" spc="-190" dirty="0">
                <a:solidFill>
                  <a:srgbClr val="001E2D"/>
                </a:solidFill>
                <a:latin typeface="Tahoma"/>
                <a:cs typeface="Tahoma"/>
              </a:rPr>
              <a:t> </a:t>
            </a:r>
            <a:r>
              <a:rPr sz="2400" spc="-215" dirty="0">
                <a:solidFill>
                  <a:srgbClr val="001E2D"/>
                </a:solidFill>
                <a:latin typeface="Tahoma"/>
                <a:cs typeface="Tahoma"/>
              </a:rPr>
              <a:t>provide</a:t>
            </a:r>
            <a:r>
              <a:rPr sz="2400" spc="-200" dirty="0">
                <a:solidFill>
                  <a:srgbClr val="001E2D"/>
                </a:solidFill>
                <a:latin typeface="Tahoma"/>
                <a:cs typeface="Tahoma"/>
              </a:rPr>
              <a:t> </a:t>
            </a:r>
            <a:r>
              <a:rPr sz="2400" spc="-180" dirty="0">
                <a:solidFill>
                  <a:srgbClr val="001E2D"/>
                </a:solidFill>
                <a:latin typeface="Tahoma"/>
                <a:cs typeface="Tahoma"/>
              </a:rPr>
              <a:t>services</a:t>
            </a:r>
            <a:r>
              <a:rPr sz="2400" spc="-185" dirty="0">
                <a:solidFill>
                  <a:srgbClr val="001E2D"/>
                </a:solidFill>
                <a:latin typeface="Tahoma"/>
                <a:cs typeface="Tahoma"/>
              </a:rPr>
              <a:t> </a:t>
            </a:r>
            <a:r>
              <a:rPr sz="2400" spc="-25" dirty="0">
                <a:solidFill>
                  <a:srgbClr val="001E2D"/>
                </a:solidFill>
                <a:latin typeface="Tahoma"/>
                <a:cs typeface="Tahoma"/>
              </a:rPr>
              <a:t>to </a:t>
            </a:r>
            <a:r>
              <a:rPr sz="2400" spc="-125" dirty="0">
                <a:solidFill>
                  <a:srgbClr val="001E2D"/>
                </a:solidFill>
                <a:latin typeface="Tahoma"/>
                <a:cs typeface="Tahoma"/>
              </a:rPr>
              <a:t>customers.</a:t>
            </a:r>
            <a:endParaRPr sz="2400">
              <a:latin typeface="Tahoma"/>
              <a:cs typeface="Tahoma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9531095" y="0"/>
            <a:ext cx="2661285" cy="6858000"/>
            <a:chOff x="9531095" y="0"/>
            <a:chExt cx="2661285" cy="685800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531095" y="0"/>
              <a:ext cx="2660904" cy="34290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531095" y="3383279"/>
              <a:ext cx="2660904" cy="3474720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fld id="{81D60167-4931-47E6-BA6A-407CBD079E47}" type="slidenum">
              <a:rPr spc="-25" dirty="0"/>
              <a:t>2</a:t>
            </a:fld>
            <a:endParaRPr spc="-25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9895" y="641349"/>
            <a:ext cx="244665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85" dirty="0"/>
              <a:t>BACKGROUND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fld id="{81D60167-4931-47E6-BA6A-407CBD079E47}" type="slidenum">
              <a:rPr spc="-25" dirty="0"/>
              <a:t>3</a:t>
            </a:fld>
            <a:endParaRPr spc="-25" dirty="0"/>
          </a:p>
        </p:txBody>
      </p:sp>
      <p:sp>
        <p:nvSpPr>
          <p:cNvPr id="3" name="object 3"/>
          <p:cNvSpPr txBox="1"/>
          <p:nvPr/>
        </p:nvSpPr>
        <p:spPr>
          <a:xfrm>
            <a:off x="5246878" y="902970"/>
            <a:ext cx="3530600" cy="5034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426720" indent="-342900" algn="just">
              <a:lnSpc>
                <a:spcPct val="100000"/>
              </a:lnSpc>
              <a:spcBef>
                <a:spcPts val="100"/>
              </a:spcBef>
              <a:buSzPct val="79166"/>
              <a:buFont typeface="Wingdings"/>
              <a:buChar char=""/>
              <a:tabLst>
                <a:tab pos="355600" algn="l"/>
              </a:tabLst>
            </a:pPr>
            <a:r>
              <a:rPr sz="2400" spc="-254" dirty="0">
                <a:solidFill>
                  <a:srgbClr val="001E2D"/>
                </a:solidFill>
                <a:latin typeface="Tahoma"/>
                <a:cs typeface="Tahoma"/>
              </a:rPr>
              <a:t>For</a:t>
            </a:r>
            <a:r>
              <a:rPr sz="2400" spc="-210" dirty="0">
                <a:solidFill>
                  <a:srgbClr val="001E2D"/>
                </a:solidFill>
                <a:latin typeface="Tahoma"/>
                <a:cs typeface="Tahoma"/>
              </a:rPr>
              <a:t> </a:t>
            </a:r>
            <a:r>
              <a:rPr sz="2400" spc="-204" dirty="0">
                <a:solidFill>
                  <a:srgbClr val="001E2D"/>
                </a:solidFill>
                <a:latin typeface="Tahoma"/>
                <a:cs typeface="Tahoma"/>
              </a:rPr>
              <a:t>the</a:t>
            </a:r>
            <a:r>
              <a:rPr sz="2400" spc="-229" dirty="0">
                <a:solidFill>
                  <a:srgbClr val="001E2D"/>
                </a:solidFill>
                <a:latin typeface="Tahoma"/>
                <a:cs typeface="Tahoma"/>
              </a:rPr>
              <a:t> </a:t>
            </a:r>
            <a:r>
              <a:rPr sz="2400" spc="-195" dirty="0">
                <a:solidFill>
                  <a:srgbClr val="001E2D"/>
                </a:solidFill>
                <a:latin typeface="Tahoma"/>
                <a:cs typeface="Tahoma"/>
              </a:rPr>
              <a:t>past</a:t>
            </a:r>
            <a:r>
              <a:rPr sz="2400" spc="-229" dirty="0">
                <a:solidFill>
                  <a:srgbClr val="001E2D"/>
                </a:solidFill>
                <a:latin typeface="Tahoma"/>
                <a:cs typeface="Tahoma"/>
              </a:rPr>
              <a:t> </a:t>
            </a:r>
            <a:r>
              <a:rPr sz="2400" spc="-170" dirty="0">
                <a:solidFill>
                  <a:srgbClr val="001E2D"/>
                </a:solidFill>
                <a:latin typeface="Tahoma"/>
                <a:cs typeface="Tahoma"/>
              </a:rPr>
              <a:t>few</a:t>
            </a:r>
            <a:r>
              <a:rPr sz="2400" spc="-220" dirty="0">
                <a:solidFill>
                  <a:srgbClr val="001E2D"/>
                </a:solidFill>
                <a:latin typeface="Tahoma"/>
                <a:cs typeface="Tahoma"/>
              </a:rPr>
              <a:t> </a:t>
            </a:r>
            <a:r>
              <a:rPr sz="2400" spc="-254" dirty="0">
                <a:solidFill>
                  <a:srgbClr val="001E2D"/>
                </a:solidFill>
                <a:latin typeface="Tahoma"/>
                <a:cs typeface="Tahoma"/>
              </a:rPr>
              <a:t>months,</a:t>
            </a:r>
            <a:r>
              <a:rPr sz="2400" spc="-155" dirty="0">
                <a:solidFill>
                  <a:srgbClr val="001E2D"/>
                </a:solidFill>
                <a:latin typeface="Tahoma"/>
                <a:cs typeface="Tahoma"/>
              </a:rPr>
              <a:t> </a:t>
            </a:r>
            <a:r>
              <a:rPr sz="2400" spc="-195" dirty="0">
                <a:solidFill>
                  <a:srgbClr val="001E2D"/>
                </a:solidFill>
                <a:latin typeface="Tahoma"/>
                <a:cs typeface="Tahoma"/>
              </a:rPr>
              <a:t>Airbnb</a:t>
            </a:r>
            <a:r>
              <a:rPr sz="2400" spc="-220" dirty="0">
                <a:solidFill>
                  <a:srgbClr val="001E2D"/>
                </a:solidFill>
                <a:latin typeface="Tahoma"/>
                <a:cs typeface="Tahoma"/>
              </a:rPr>
              <a:t> </a:t>
            </a:r>
            <a:r>
              <a:rPr sz="2400" spc="-215" dirty="0">
                <a:solidFill>
                  <a:srgbClr val="001E2D"/>
                </a:solidFill>
                <a:latin typeface="Tahoma"/>
                <a:cs typeface="Tahoma"/>
              </a:rPr>
              <a:t>has</a:t>
            </a:r>
            <a:r>
              <a:rPr sz="2400" spc="-220" dirty="0">
                <a:solidFill>
                  <a:srgbClr val="001E2D"/>
                </a:solidFill>
                <a:latin typeface="Tahoma"/>
                <a:cs typeface="Tahoma"/>
              </a:rPr>
              <a:t> </a:t>
            </a:r>
            <a:r>
              <a:rPr sz="2400" spc="-210" dirty="0">
                <a:solidFill>
                  <a:srgbClr val="001E2D"/>
                </a:solidFill>
                <a:latin typeface="Tahoma"/>
                <a:cs typeface="Tahoma"/>
              </a:rPr>
              <a:t>seen</a:t>
            </a:r>
            <a:r>
              <a:rPr sz="2400" spc="-229" dirty="0">
                <a:solidFill>
                  <a:srgbClr val="001E2D"/>
                </a:solidFill>
                <a:latin typeface="Tahoma"/>
                <a:cs typeface="Tahoma"/>
              </a:rPr>
              <a:t> </a:t>
            </a:r>
            <a:r>
              <a:rPr sz="2400" spc="-204" dirty="0">
                <a:solidFill>
                  <a:srgbClr val="001E2D"/>
                </a:solidFill>
                <a:latin typeface="Tahoma"/>
                <a:cs typeface="Tahoma"/>
              </a:rPr>
              <a:t>a</a:t>
            </a:r>
            <a:r>
              <a:rPr sz="2400" spc="-210" dirty="0">
                <a:solidFill>
                  <a:srgbClr val="001E2D"/>
                </a:solidFill>
                <a:latin typeface="Tahoma"/>
                <a:cs typeface="Tahoma"/>
              </a:rPr>
              <a:t> </a:t>
            </a:r>
            <a:r>
              <a:rPr sz="2400" spc="-250" dirty="0">
                <a:solidFill>
                  <a:srgbClr val="001E2D"/>
                </a:solidFill>
                <a:latin typeface="Tahoma"/>
                <a:cs typeface="Tahoma"/>
              </a:rPr>
              <a:t>major</a:t>
            </a:r>
            <a:r>
              <a:rPr sz="2400" spc="-150" dirty="0">
                <a:solidFill>
                  <a:srgbClr val="001E2D"/>
                </a:solidFill>
                <a:latin typeface="Tahoma"/>
                <a:cs typeface="Tahoma"/>
              </a:rPr>
              <a:t> </a:t>
            </a:r>
            <a:r>
              <a:rPr sz="2400" spc="-180" dirty="0">
                <a:solidFill>
                  <a:srgbClr val="001E2D"/>
                </a:solidFill>
                <a:latin typeface="Tahoma"/>
                <a:cs typeface="Tahoma"/>
              </a:rPr>
              <a:t>decline</a:t>
            </a:r>
            <a:r>
              <a:rPr sz="2400" spc="-210" dirty="0">
                <a:solidFill>
                  <a:srgbClr val="001E2D"/>
                </a:solidFill>
                <a:latin typeface="Tahoma"/>
                <a:cs typeface="Tahoma"/>
              </a:rPr>
              <a:t> </a:t>
            </a:r>
            <a:r>
              <a:rPr sz="2400" spc="-155" dirty="0">
                <a:solidFill>
                  <a:srgbClr val="001E2D"/>
                </a:solidFill>
                <a:latin typeface="Tahoma"/>
                <a:cs typeface="Tahoma"/>
              </a:rPr>
              <a:t>in</a:t>
            </a:r>
            <a:r>
              <a:rPr sz="2400" spc="-220" dirty="0">
                <a:solidFill>
                  <a:srgbClr val="001E2D"/>
                </a:solidFill>
                <a:latin typeface="Tahoma"/>
                <a:cs typeface="Tahoma"/>
              </a:rPr>
              <a:t> </a:t>
            </a:r>
            <a:r>
              <a:rPr sz="2400" spc="-229" dirty="0">
                <a:solidFill>
                  <a:srgbClr val="001E2D"/>
                </a:solidFill>
                <a:latin typeface="Tahoma"/>
                <a:cs typeface="Tahoma"/>
              </a:rPr>
              <a:t>revenue.</a:t>
            </a:r>
            <a:endParaRPr sz="2400">
              <a:latin typeface="Tahoma"/>
              <a:cs typeface="Tahoma"/>
            </a:endParaRPr>
          </a:p>
          <a:p>
            <a:pPr marL="355600" marR="5080" indent="-342900">
              <a:lnSpc>
                <a:spcPct val="100000"/>
              </a:lnSpc>
              <a:spcBef>
                <a:spcPts val="994"/>
              </a:spcBef>
              <a:buFont typeface="Wingdings"/>
              <a:buChar char=""/>
              <a:tabLst>
                <a:tab pos="355600" algn="l"/>
                <a:tab pos="423545" algn="l"/>
              </a:tabLst>
            </a:pPr>
            <a:r>
              <a:rPr sz="1900" dirty="0">
                <a:solidFill>
                  <a:srgbClr val="001E2D"/>
                </a:solidFill>
                <a:latin typeface="Times New Roman"/>
                <a:cs typeface="Times New Roman"/>
              </a:rPr>
              <a:t>	</a:t>
            </a:r>
            <a:r>
              <a:rPr sz="2400" spc="-195" dirty="0">
                <a:solidFill>
                  <a:srgbClr val="001E2D"/>
                </a:solidFill>
                <a:latin typeface="Tahoma"/>
                <a:cs typeface="Tahoma"/>
              </a:rPr>
              <a:t>Now</a:t>
            </a:r>
            <a:r>
              <a:rPr sz="2400" spc="-204" dirty="0">
                <a:solidFill>
                  <a:srgbClr val="001E2D"/>
                </a:solidFill>
                <a:latin typeface="Tahoma"/>
                <a:cs typeface="Tahoma"/>
              </a:rPr>
              <a:t> </a:t>
            </a:r>
            <a:r>
              <a:rPr sz="2400" spc="-195" dirty="0">
                <a:solidFill>
                  <a:srgbClr val="001E2D"/>
                </a:solidFill>
                <a:latin typeface="Tahoma"/>
                <a:cs typeface="Tahoma"/>
              </a:rPr>
              <a:t>that</a:t>
            </a:r>
            <a:r>
              <a:rPr sz="2400" spc="-204" dirty="0">
                <a:solidFill>
                  <a:srgbClr val="001E2D"/>
                </a:solidFill>
                <a:latin typeface="Tahoma"/>
                <a:cs typeface="Tahoma"/>
              </a:rPr>
              <a:t> </a:t>
            </a:r>
            <a:r>
              <a:rPr sz="2400" spc="-210" dirty="0">
                <a:solidFill>
                  <a:srgbClr val="001E2D"/>
                </a:solidFill>
                <a:latin typeface="Tahoma"/>
                <a:cs typeface="Tahoma"/>
              </a:rPr>
              <a:t>the</a:t>
            </a:r>
            <a:r>
              <a:rPr sz="2400" spc="-204" dirty="0">
                <a:solidFill>
                  <a:srgbClr val="001E2D"/>
                </a:solidFill>
                <a:latin typeface="Tahoma"/>
                <a:cs typeface="Tahoma"/>
              </a:rPr>
              <a:t> </a:t>
            </a:r>
            <a:r>
              <a:rPr sz="2400" spc="-85" dirty="0">
                <a:solidFill>
                  <a:srgbClr val="001E2D"/>
                </a:solidFill>
                <a:latin typeface="Tahoma"/>
                <a:cs typeface="Tahoma"/>
              </a:rPr>
              <a:t>restrictions </a:t>
            </a:r>
            <a:r>
              <a:rPr sz="2400" spc="-250" dirty="0">
                <a:solidFill>
                  <a:srgbClr val="001E2D"/>
                </a:solidFill>
                <a:latin typeface="Tahoma"/>
                <a:cs typeface="Tahoma"/>
              </a:rPr>
              <a:t>have</a:t>
            </a:r>
            <a:r>
              <a:rPr sz="2400" spc="-180" dirty="0">
                <a:solidFill>
                  <a:srgbClr val="001E2D"/>
                </a:solidFill>
                <a:latin typeface="Tahoma"/>
                <a:cs typeface="Tahoma"/>
              </a:rPr>
              <a:t> </a:t>
            </a:r>
            <a:r>
              <a:rPr sz="2400" spc="-190" dirty="0">
                <a:solidFill>
                  <a:srgbClr val="001E2D"/>
                </a:solidFill>
                <a:latin typeface="Tahoma"/>
                <a:cs typeface="Tahoma"/>
              </a:rPr>
              <a:t>started</a:t>
            </a:r>
            <a:r>
              <a:rPr sz="2400" spc="-210" dirty="0">
                <a:solidFill>
                  <a:srgbClr val="001E2D"/>
                </a:solidFill>
                <a:latin typeface="Tahoma"/>
                <a:cs typeface="Tahoma"/>
              </a:rPr>
              <a:t> </a:t>
            </a:r>
            <a:r>
              <a:rPr sz="2400" spc="-130" dirty="0">
                <a:solidFill>
                  <a:srgbClr val="001E2D"/>
                </a:solidFill>
                <a:latin typeface="Tahoma"/>
                <a:cs typeface="Tahoma"/>
              </a:rPr>
              <a:t>lifting</a:t>
            </a:r>
            <a:r>
              <a:rPr sz="2400" spc="-180" dirty="0">
                <a:solidFill>
                  <a:srgbClr val="001E2D"/>
                </a:solidFill>
                <a:latin typeface="Tahoma"/>
                <a:cs typeface="Tahoma"/>
              </a:rPr>
              <a:t> </a:t>
            </a:r>
            <a:r>
              <a:rPr sz="2400" spc="-25" dirty="0">
                <a:solidFill>
                  <a:srgbClr val="001E2D"/>
                </a:solidFill>
                <a:latin typeface="Tahoma"/>
                <a:cs typeface="Tahoma"/>
              </a:rPr>
              <a:t>and </a:t>
            </a:r>
            <a:r>
              <a:rPr sz="2400" spc="-210" dirty="0">
                <a:solidFill>
                  <a:srgbClr val="001E2D"/>
                </a:solidFill>
                <a:latin typeface="Tahoma"/>
                <a:cs typeface="Tahoma"/>
              </a:rPr>
              <a:t>people</a:t>
            </a:r>
            <a:r>
              <a:rPr sz="2400" spc="-204" dirty="0">
                <a:solidFill>
                  <a:srgbClr val="001E2D"/>
                </a:solidFill>
                <a:latin typeface="Tahoma"/>
                <a:cs typeface="Tahoma"/>
              </a:rPr>
              <a:t> </a:t>
            </a:r>
            <a:r>
              <a:rPr sz="2400" spc="-250" dirty="0">
                <a:solidFill>
                  <a:srgbClr val="001E2D"/>
                </a:solidFill>
                <a:latin typeface="Tahoma"/>
                <a:cs typeface="Tahoma"/>
              </a:rPr>
              <a:t>have</a:t>
            </a:r>
            <a:r>
              <a:rPr sz="2400" spc="-185" dirty="0">
                <a:solidFill>
                  <a:srgbClr val="001E2D"/>
                </a:solidFill>
                <a:latin typeface="Tahoma"/>
                <a:cs typeface="Tahoma"/>
              </a:rPr>
              <a:t> </a:t>
            </a:r>
            <a:r>
              <a:rPr sz="2400" spc="-190" dirty="0">
                <a:solidFill>
                  <a:srgbClr val="001E2D"/>
                </a:solidFill>
                <a:latin typeface="Tahoma"/>
                <a:cs typeface="Tahoma"/>
              </a:rPr>
              <a:t>started</a:t>
            </a:r>
            <a:r>
              <a:rPr sz="2400" spc="-185" dirty="0">
                <a:solidFill>
                  <a:srgbClr val="001E2D"/>
                </a:solidFill>
                <a:latin typeface="Tahoma"/>
                <a:cs typeface="Tahoma"/>
              </a:rPr>
              <a:t> </a:t>
            </a:r>
            <a:r>
              <a:rPr sz="2400" spc="-195" dirty="0">
                <a:solidFill>
                  <a:srgbClr val="001E2D"/>
                </a:solidFill>
                <a:latin typeface="Tahoma"/>
                <a:cs typeface="Tahoma"/>
              </a:rPr>
              <a:t>to</a:t>
            </a:r>
            <a:r>
              <a:rPr sz="2400" spc="-204" dirty="0">
                <a:solidFill>
                  <a:srgbClr val="001E2D"/>
                </a:solidFill>
                <a:latin typeface="Tahoma"/>
                <a:cs typeface="Tahoma"/>
              </a:rPr>
              <a:t> </a:t>
            </a:r>
            <a:r>
              <a:rPr sz="2400" spc="-155" dirty="0">
                <a:solidFill>
                  <a:srgbClr val="001E2D"/>
                </a:solidFill>
                <a:latin typeface="Tahoma"/>
                <a:cs typeface="Tahoma"/>
              </a:rPr>
              <a:t>travel </a:t>
            </a:r>
            <a:r>
              <a:rPr sz="2400" spc="-254" dirty="0">
                <a:solidFill>
                  <a:srgbClr val="001E2D"/>
                </a:solidFill>
                <a:latin typeface="Tahoma"/>
                <a:cs typeface="Tahoma"/>
              </a:rPr>
              <a:t>more,</a:t>
            </a:r>
            <a:r>
              <a:rPr sz="2400" spc="-190" dirty="0">
                <a:solidFill>
                  <a:srgbClr val="001E2D"/>
                </a:solidFill>
                <a:latin typeface="Tahoma"/>
                <a:cs typeface="Tahoma"/>
              </a:rPr>
              <a:t> </a:t>
            </a:r>
            <a:r>
              <a:rPr sz="2400" spc="-200" dirty="0">
                <a:solidFill>
                  <a:srgbClr val="001E2D"/>
                </a:solidFill>
                <a:latin typeface="Tahoma"/>
                <a:cs typeface="Tahoma"/>
              </a:rPr>
              <a:t>Airbnb</a:t>
            </a:r>
            <a:r>
              <a:rPr sz="2400" spc="-190" dirty="0">
                <a:solidFill>
                  <a:srgbClr val="001E2D"/>
                </a:solidFill>
                <a:latin typeface="Tahoma"/>
                <a:cs typeface="Tahoma"/>
              </a:rPr>
              <a:t> </a:t>
            </a:r>
            <a:r>
              <a:rPr sz="2400" spc="-200" dirty="0">
                <a:solidFill>
                  <a:srgbClr val="001E2D"/>
                </a:solidFill>
                <a:latin typeface="Tahoma"/>
                <a:cs typeface="Tahoma"/>
              </a:rPr>
              <a:t>wants</a:t>
            </a:r>
            <a:r>
              <a:rPr sz="2400" spc="-185" dirty="0">
                <a:solidFill>
                  <a:srgbClr val="001E2D"/>
                </a:solidFill>
                <a:latin typeface="Tahoma"/>
                <a:cs typeface="Tahoma"/>
              </a:rPr>
              <a:t> </a:t>
            </a:r>
            <a:r>
              <a:rPr sz="2400" spc="-195" dirty="0">
                <a:solidFill>
                  <a:srgbClr val="001E2D"/>
                </a:solidFill>
                <a:latin typeface="Tahoma"/>
                <a:cs typeface="Tahoma"/>
              </a:rPr>
              <a:t>to</a:t>
            </a:r>
            <a:r>
              <a:rPr sz="2400" spc="-204" dirty="0">
                <a:solidFill>
                  <a:srgbClr val="001E2D"/>
                </a:solidFill>
                <a:latin typeface="Tahoma"/>
                <a:cs typeface="Tahoma"/>
              </a:rPr>
              <a:t> </a:t>
            </a:r>
            <a:r>
              <a:rPr sz="2400" spc="-295" dirty="0">
                <a:solidFill>
                  <a:srgbClr val="001E2D"/>
                </a:solidFill>
                <a:latin typeface="Tahoma"/>
                <a:cs typeface="Tahoma"/>
              </a:rPr>
              <a:t>make </a:t>
            </a:r>
            <a:r>
              <a:rPr sz="2400" spc="-210" dirty="0">
                <a:solidFill>
                  <a:srgbClr val="001E2D"/>
                </a:solidFill>
                <a:latin typeface="Tahoma"/>
                <a:cs typeface="Tahoma"/>
              </a:rPr>
              <a:t>sure</a:t>
            </a:r>
            <a:r>
              <a:rPr sz="2400" spc="-215" dirty="0">
                <a:solidFill>
                  <a:srgbClr val="001E2D"/>
                </a:solidFill>
                <a:latin typeface="Tahoma"/>
                <a:cs typeface="Tahoma"/>
              </a:rPr>
              <a:t> </a:t>
            </a:r>
            <a:r>
              <a:rPr sz="2400" spc="-195" dirty="0">
                <a:solidFill>
                  <a:srgbClr val="001E2D"/>
                </a:solidFill>
                <a:latin typeface="Tahoma"/>
                <a:cs typeface="Tahoma"/>
              </a:rPr>
              <a:t>that</a:t>
            </a:r>
            <a:r>
              <a:rPr sz="2400" spc="-225" dirty="0">
                <a:solidFill>
                  <a:srgbClr val="001E2D"/>
                </a:solidFill>
                <a:latin typeface="Tahoma"/>
                <a:cs typeface="Tahoma"/>
              </a:rPr>
              <a:t> </a:t>
            </a:r>
            <a:r>
              <a:rPr sz="2400" spc="-90" dirty="0">
                <a:solidFill>
                  <a:srgbClr val="001E2D"/>
                </a:solidFill>
                <a:latin typeface="Tahoma"/>
                <a:cs typeface="Tahoma"/>
              </a:rPr>
              <a:t>it</a:t>
            </a:r>
            <a:r>
              <a:rPr sz="2400" spc="-190" dirty="0">
                <a:solidFill>
                  <a:srgbClr val="001E2D"/>
                </a:solidFill>
                <a:latin typeface="Tahoma"/>
                <a:cs typeface="Tahoma"/>
              </a:rPr>
              <a:t> </a:t>
            </a:r>
            <a:r>
              <a:rPr sz="2400" spc="-90" dirty="0">
                <a:solidFill>
                  <a:srgbClr val="001E2D"/>
                </a:solidFill>
                <a:latin typeface="Tahoma"/>
                <a:cs typeface="Tahoma"/>
              </a:rPr>
              <a:t>is</a:t>
            </a:r>
            <a:r>
              <a:rPr sz="2400" spc="-180" dirty="0">
                <a:solidFill>
                  <a:srgbClr val="001E2D"/>
                </a:solidFill>
                <a:latin typeface="Tahoma"/>
                <a:cs typeface="Tahoma"/>
              </a:rPr>
              <a:t> </a:t>
            </a:r>
            <a:r>
              <a:rPr sz="2400" spc="-150" dirty="0">
                <a:solidFill>
                  <a:srgbClr val="001E2D"/>
                </a:solidFill>
                <a:latin typeface="Tahoma"/>
                <a:cs typeface="Tahoma"/>
              </a:rPr>
              <a:t>fully</a:t>
            </a:r>
            <a:r>
              <a:rPr sz="2400" spc="-200" dirty="0">
                <a:solidFill>
                  <a:srgbClr val="001E2D"/>
                </a:solidFill>
                <a:latin typeface="Tahoma"/>
                <a:cs typeface="Tahoma"/>
              </a:rPr>
              <a:t> </a:t>
            </a:r>
            <a:r>
              <a:rPr sz="2400" spc="-100" dirty="0">
                <a:solidFill>
                  <a:srgbClr val="001E2D"/>
                </a:solidFill>
                <a:latin typeface="Tahoma"/>
                <a:cs typeface="Tahoma"/>
              </a:rPr>
              <a:t>prepared </a:t>
            </a:r>
            <a:r>
              <a:rPr sz="2400" spc="-185" dirty="0">
                <a:solidFill>
                  <a:srgbClr val="001E2D"/>
                </a:solidFill>
                <a:latin typeface="Tahoma"/>
                <a:cs typeface="Tahoma"/>
              </a:rPr>
              <a:t>for</a:t>
            </a:r>
            <a:r>
              <a:rPr sz="2400" spc="-204" dirty="0">
                <a:solidFill>
                  <a:srgbClr val="001E2D"/>
                </a:solidFill>
                <a:latin typeface="Tahoma"/>
                <a:cs typeface="Tahoma"/>
              </a:rPr>
              <a:t> </a:t>
            </a:r>
            <a:r>
              <a:rPr sz="2400" spc="-150" dirty="0">
                <a:solidFill>
                  <a:srgbClr val="001E2D"/>
                </a:solidFill>
                <a:latin typeface="Tahoma"/>
                <a:cs typeface="Tahoma"/>
              </a:rPr>
              <a:t>this</a:t>
            </a:r>
            <a:r>
              <a:rPr sz="2400" spc="-195" dirty="0">
                <a:solidFill>
                  <a:srgbClr val="001E2D"/>
                </a:solidFill>
                <a:latin typeface="Tahoma"/>
                <a:cs typeface="Tahoma"/>
              </a:rPr>
              <a:t> </a:t>
            </a:r>
            <a:r>
              <a:rPr sz="2400" spc="-95" dirty="0">
                <a:solidFill>
                  <a:srgbClr val="001E2D"/>
                </a:solidFill>
                <a:latin typeface="Tahoma"/>
                <a:cs typeface="Tahoma"/>
              </a:rPr>
              <a:t>change.</a:t>
            </a:r>
            <a:endParaRPr sz="2400">
              <a:latin typeface="Tahoma"/>
              <a:cs typeface="Tahoma"/>
            </a:endParaRPr>
          </a:p>
          <a:p>
            <a:pPr marL="355600" marR="170815" indent="-342900">
              <a:lnSpc>
                <a:spcPct val="100000"/>
              </a:lnSpc>
              <a:spcBef>
                <a:spcPts val="1000"/>
              </a:spcBef>
              <a:buSzPct val="79166"/>
              <a:buFont typeface="Wingdings"/>
              <a:buChar char=""/>
              <a:tabLst>
                <a:tab pos="355600" algn="l"/>
              </a:tabLst>
            </a:pPr>
            <a:r>
              <a:rPr sz="2400" spc="-200" dirty="0">
                <a:solidFill>
                  <a:srgbClr val="001E2D"/>
                </a:solidFill>
                <a:latin typeface="Tahoma"/>
                <a:cs typeface="Tahoma"/>
              </a:rPr>
              <a:t>So,</a:t>
            </a:r>
            <a:r>
              <a:rPr sz="2400" spc="-185" dirty="0">
                <a:solidFill>
                  <a:srgbClr val="001E2D"/>
                </a:solidFill>
                <a:latin typeface="Tahoma"/>
                <a:cs typeface="Tahoma"/>
              </a:rPr>
              <a:t> </a:t>
            </a:r>
            <a:r>
              <a:rPr sz="2400" spc="-170" dirty="0">
                <a:solidFill>
                  <a:srgbClr val="001E2D"/>
                </a:solidFill>
                <a:latin typeface="Tahoma"/>
                <a:cs typeface="Tahoma"/>
              </a:rPr>
              <a:t>analysis</a:t>
            </a:r>
            <a:r>
              <a:rPr sz="2400" spc="-180" dirty="0">
                <a:solidFill>
                  <a:srgbClr val="001E2D"/>
                </a:solidFill>
                <a:latin typeface="Tahoma"/>
                <a:cs typeface="Tahoma"/>
              </a:rPr>
              <a:t> </a:t>
            </a:r>
            <a:r>
              <a:rPr sz="2400" spc="-220" dirty="0">
                <a:solidFill>
                  <a:srgbClr val="001E2D"/>
                </a:solidFill>
                <a:latin typeface="Tahoma"/>
                <a:cs typeface="Tahoma"/>
              </a:rPr>
              <a:t>has</a:t>
            </a:r>
            <a:r>
              <a:rPr sz="2400" spc="-170" dirty="0">
                <a:solidFill>
                  <a:srgbClr val="001E2D"/>
                </a:solidFill>
                <a:latin typeface="Tahoma"/>
                <a:cs typeface="Tahoma"/>
              </a:rPr>
              <a:t> </a:t>
            </a:r>
            <a:r>
              <a:rPr sz="2400" spc="-240" dirty="0">
                <a:solidFill>
                  <a:srgbClr val="001E2D"/>
                </a:solidFill>
                <a:latin typeface="Tahoma"/>
                <a:cs typeface="Tahoma"/>
              </a:rPr>
              <a:t>been</a:t>
            </a:r>
            <a:r>
              <a:rPr sz="2400" spc="-210" dirty="0">
                <a:solidFill>
                  <a:srgbClr val="001E2D"/>
                </a:solidFill>
                <a:latin typeface="Tahoma"/>
                <a:cs typeface="Tahoma"/>
              </a:rPr>
              <a:t> </a:t>
            </a:r>
            <a:r>
              <a:rPr sz="2400" spc="-229" dirty="0">
                <a:solidFill>
                  <a:srgbClr val="001E2D"/>
                </a:solidFill>
                <a:latin typeface="Tahoma"/>
                <a:cs typeface="Tahoma"/>
              </a:rPr>
              <a:t>done </a:t>
            </a:r>
            <a:r>
              <a:rPr sz="2400" spc="-265" dirty="0">
                <a:solidFill>
                  <a:srgbClr val="001E2D"/>
                </a:solidFill>
                <a:latin typeface="Tahoma"/>
                <a:cs typeface="Tahoma"/>
              </a:rPr>
              <a:t>on</a:t>
            </a:r>
            <a:r>
              <a:rPr sz="2400" spc="-190" dirty="0">
                <a:solidFill>
                  <a:srgbClr val="001E2D"/>
                </a:solidFill>
                <a:latin typeface="Tahoma"/>
                <a:cs typeface="Tahoma"/>
              </a:rPr>
              <a:t> </a:t>
            </a:r>
            <a:r>
              <a:rPr sz="2400" spc="-210" dirty="0">
                <a:solidFill>
                  <a:srgbClr val="001E2D"/>
                </a:solidFill>
                <a:latin typeface="Tahoma"/>
                <a:cs typeface="Tahoma"/>
              </a:rPr>
              <a:t>a</a:t>
            </a:r>
            <a:r>
              <a:rPr sz="2400" spc="-185" dirty="0">
                <a:solidFill>
                  <a:srgbClr val="001E2D"/>
                </a:solidFill>
                <a:latin typeface="Tahoma"/>
                <a:cs typeface="Tahoma"/>
              </a:rPr>
              <a:t> </a:t>
            </a:r>
            <a:r>
              <a:rPr sz="2400" spc="-190" dirty="0">
                <a:solidFill>
                  <a:srgbClr val="001E2D"/>
                </a:solidFill>
                <a:latin typeface="Tahoma"/>
                <a:cs typeface="Tahoma"/>
              </a:rPr>
              <a:t>dataset</a:t>
            </a:r>
            <a:r>
              <a:rPr sz="2400" spc="-210" dirty="0">
                <a:solidFill>
                  <a:srgbClr val="001E2D"/>
                </a:solidFill>
                <a:latin typeface="Tahoma"/>
                <a:cs typeface="Tahoma"/>
              </a:rPr>
              <a:t> </a:t>
            </a:r>
            <a:r>
              <a:rPr sz="2400" spc="-180" dirty="0">
                <a:solidFill>
                  <a:srgbClr val="001E2D"/>
                </a:solidFill>
                <a:latin typeface="Tahoma"/>
                <a:cs typeface="Tahoma"/>
              </a:rPr>
              <a:t>consisting</a:t>
            </a:r>
            <a:r>
              <a:rPr sz="2400" spc="-190" dirty="0">
                <a:solidFill>
                  <a:srgbClr val="001E2D"/>
                </a:solidFill>
                <a:latin typeface="Tahoma"/>
                <a:cs typeface="Tahoma"/>
              </a:rPr>
              <a:t> </a:t>
            </a:r>
            <a:r>
              <a:rPr sz="2400" spc="-25" dirty="0">
                <a:solidFill>
                  <a:srgbClr val="001E2D"/>
                </a:solidFill>
                <a:latin typeface="Tahoma"/>
                <a:cs typeface="Tahoma"/>
              </a:rPr>
              <a:t>of </a:t>
            </a:r>
            <a:r>
              <a:rPr sz="2400" spc="-200" dirty="0">
                <a:solidFill>
                  <a:srgbClr val="001E2D"/>
                </a:solidFill>
                <a:latin typeface="Tahoma"/>
                <a:cs typeface="Tahoma"/>
              </a:rPr>
              <a:t>various</a:t>
            </a:r>
            <a:r>
              <a:rPr sz="2400" spc="-175" dirty="0">
                <a:solidFill>
                  <a:srgbClr val="001E2D"/>
                </a:solidFill>
                <a:latin typeface="Tahoma"/>
                <a:cs typeface="Tahoma"/>
              </a:rPr>
              <a:t> </a:t>
            </a:r>
            <a:r>
              <a:rPr sz="2400" spc="-200" dirty="0">
                <a:solidFill>
                  <a:srgbClr val="001E2D"/>
                </a:solidFill>
                <a:latin typeface="Tahoma"/>
                <a:cs typeface="Tahoma"/>
              </a:rPr>
              <a:t>Airbnb</a:t>
            </a:r>
            <a:r>
              <a:rPr sz="2400" spc="-175" dirty="0">
                <a:solidFill>
                  <a:srgbClr val="001E2D"/>
                </a:solidFill>
                <a:latin typeface="Tahoma"/>
                <a:cs typeface="Tahoma"/>
              </a:rPr>
              <a:t> </a:t>
            </a:r>
            <a:r>
              <a:rPr sz="2400" spc="-140" dirty="0">
                <a:solidFill>
                  <a:srgbClr val="001E2D"/>
                </a:solidFill>
                <a:latin typeface="Tahoma"/>
                <a:cs typeface="Tahoma"/>
              </a:rPr>
              <a:t>listings</a:t>
            </a:r>
            <a:r>
              <a:rPr sz="2400" spc="-165" dirty="0">
                <a:solidFill>
                  <a:srgbClr val="001E2D"/>
                </a:solidFill>
                <a:latin typeface="Tahoma"/>
                <a:cs typeface="Tahoma"/>
              </a:rPr>
              <a:t> </a:t>
            </a:r>
            <a:r>
              <a:rPr sz="2400" spc="-25" dirty="0">
                <a:solidFill>
                  <a:srgbClr val="001E2D"/>
                </a:solidFill>
                <a:latin typeface="Tahoma"/>
                <a:cs typeface="Tahoma"/>
              </a:rPr>
              <a:t>in </a:t>
            </a:r>
            <a:r>
              <a:rPr sz="2400" spc="-195" dirty="0">
                <a:solidFill>
                  <a:srgbClr val="001E2D"/>
                </a:solidFill>
                <a:latin typeface="Tahoma"/>
                <a:cs typeface="Tahoma"/>
              </a:rPr>
              <a:t>New </a:t>
            </a:r>
            <a:r>
              <a:rPr sz="2400" spc="-25" dirty="0">
                <a:solidFill>
                  <a:srgbClr val="001E2D"/>
                </a:solidFill>
                <a:latin typeface="Tahoma"/>
                <a:cs typeface="Tahoma"/>
              </a:rPr>
              <a:t>York.</a:t>
            </a:r>
            <a:endParaRPr sz="24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52703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15" dirty="0"/>
              <a:t>DATA</a:t>
            </a:r>
            <a:r>
              <a:rPr spc="-20" dirty="0"/>
              <a:t> </a:t>
            </a:r>
            <a:r>
              <a:rPr spc="-135" dirty="0"/>
              <a:t>PREPARATION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fld id="{81D60167-4931-47E6-BA6A-407CBD079E47}" type="slidenum">
              <a:rPr spc="-25" dirty="0"/>
              <a:t>4</a:t>
            </a:fld>
            <a:endParaRPr spc="-25" dirty="0"/>
          </a:p>
        </p:txBody>
      </p:sp>
      <p:sp>
        <p:nvSpPr>
          <p:cNvPr id="3" name="object 3"/>
          <p:cNvSpPr txBox="1"/>
          <p:nvPr/>
        </p:nvSpPr>
        <p:spPr>
          <a:xfrm>
            <a:off x="5246878" y="2183384"/>
            <a:ext cx="3445510" cy="24733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  <a:buSzPct val="79166"/>
              <a:buFont typeface="Wingdings"/>
              <a:buChar char=""/>
              <a:tabLst>
                <a:tab pos="355600" algn="l"/>
              </a:tabLst>
            </a:pPr>
            <a:r>
              <a:rPr sz="2400" spc="-210" dirty="0">
                <a:solidFill>
                  <a:srgbClr val="001E2D"/>
                </a:solidFill>
                <a:latin typeface="Tahoma"/>
                <a:cs typeface="Tahoma"/>
              </a:rPr>
              <a:t>Cleaned data </a:t>
            </a:r>
            <a:r>
              <a:rPr sz="2400" spc="-195" dirty="0">
                <a:solidFill>
                  <a:srgbClr val="001E2D"/>
                </a:solidFill>
                <a:latin typeface="Tahoma"/>
                <a:cs typeface="Tahoma"/>
              </a:rPr>
              <a:t>to</a:t>
            </a:r>
            <a:r>
              <a:rPr sz="2400" spc="-210" dirty="0">
                <a:solidFill>
                  <a:srgbClr val="001E2D"/>
                </a:solidFill>
                <a:latin typeface="Tahoma"/>
                <a:cs typeface="Tahoma"/>
              </a:rPr>
              <a:t> </a:t>
            </a:r>
            <a:r>
              <a:rPr sz="2400" spc="-260" dirty="0">
                <a:solidFill>
                  <a:srgbClr val="001E2D"/>
                </a:solidFill>
                <a:latin typeface="Tahoma"/>
                <a:cs typeface="Tahoma"/>
              </a:rPr>
              <a:t>remove</a:t>
            </a:r>
            <a:r>
              <a:rPr sz="2400" spc="-195" dirty="0">
                <a:solidFill>
                  <a:srgbClr val="001E2D"/>
                </a:solidFill>
                <a:latin typeface="Tahoma"/>
                <a:cs typeface="Tahoma"/>
              </a:rPr>
              <a:t> </a:t>
            </a:r>
            <a:r>
              <a:rPr sz="2400" spc="-285" dirty="0">
                <a:solidFill>
                  <a:srgbClr val="001E2D"/>
                </a:solidFill>
                <a:latin typeface="Tahoma"/>
                <a:cs typeface="Tahoma"/>
              </a:rPr>
              <a:t>any </a:t>
            </a:r>
            <a:r>
              <a:rPr sz="2400" spc="-195" dirty="0">
                <a:solidFill>
                  <a:srgbClr val="001E2D"/>
                </a:solidFill>
                <a:latin typeface="Tahoma"/>
                <a:cs typeface="Tahoma"/>
              </a:rPr>
              <a:t>missing</a:t>
            </a:r>
            <a:r>
              <a:rPr sz="2400" spc="-155" dirty="0">
                <a:solidFill>
                  <a:srgbClr val="001E2D"/>
                </a:solidFill>
                <a:latin typeface="Tahoma"/>
                <a:cs typeface="Tahoma"/>
              </a:rPr>
              <a:t> </a:t>
            </a:r>
            <a:r>
              <a:rPr sz="2400" spc="-200" dirty="0">
                <a:solidFill>
                  <a:srgbClr val="001E2D"/>
                </a:solidFill>
                <a:latin typeface="Tahoma"/>
                <a:cs typeface="Tahoma"/>
              </a:rPr>
              <a:t>values</a:t>
            </a:r>
            <a:r>
              <a:rPr sz="2400" spc="-165" dirty="0">
                <a:solidFill>
                  <a:srgbClr val="001E2D"/>
                </a:solidFill>
                <a:latin typeface="Tahoma"/>
                <a:cs typeface="Tahoma"/>
              </a:rPr>
              <a:t> </a:t>
            </a:r>
            <a:r>
              <a:rPr sz="2400" spc="-25" dirty="0">
                <a:solidFill>
                  <a:srgbClr val="001E2D"/>
                </a:solidFill>
                <a:latin typeface="Tahoma"/>
                <a:cs typeface="Tahoma"/>
              </a:rPr>
              <a:t>and </a:t>
            </a:r>
            <a:r>
              <a:rPr sz="2400" spc="-95" dirty="0">
                <a:solidFill>
                  <a:srgbClr val="001E2D"/>
                </a:solidFill>
                <a:latin typeface="Tahoma"/>
                <a:cs typeface="Tahoma"/>
              </a:rPr>
              <a:t>duplicates.</a:t>
            </a:r>
            <a:endParaRPr sz="2400">
              <a:latin typeface="Tahoma"/>
              <a:cs typeface="Tahoma"/>
            </a:endParaRPr>
          </a:p>
          <a:p>
            <a:pPr marL="355600" marR="730885" indent="-342900">
              <a:lnSpc>
                <a:spcPct val="100000"/>
              </a:lnSpc>
              <a:spcBef>
                <a:spcPts val="994"/>
              </a:spcBef>
              <a:buSzPct val="79166"/>
              <a:buFont typeface="Wingdings"/>
              <a:buChar char=""/>
              <a:tabLst>
                <a:tab pos="355600" algn="l"/>
              </a:tabLst>
            </a:pPr>
            <a:r>
              <a:rPr sz="2400" spc="-254" dirty="0">
                <a:solidFill>
                  <a:srgbClr val="001E2D"/>
                </a:solidFill>
                <a:latin typeface="Tahoma"/>
                <a:cs typeface="Tahoma"/>
              </a:rPr>
              <a:t>Dropped</a:t>
            </a:r>
            <a:r>
              <a:rPr sz="2400" spc="-210" dirty="0">
                <a:solidFill>
                  <a:srgbClr val="001E2D"/>
                </a:solidFill>
                <a:latin typeface="Tahoma"/>
                <a:cs typeface="Tahoma"/>
              </a:rPr>
              <a:t> </a:t>
            </a:r>
            <a:r>
              <a:rPr sz="2400" spc="-150" dirty="0">
                <a:solidFill>
                  <a:srgbClr val="001E2D"/>
                </a:solidFill>
                <a:latin typeface="Tahoma"/>
                <a:cs typeface="Tahoma"/>
              </a:rPr>
              <a:t>insignificant </a:t>
            </a:r>
            <a:r>
              <a:rPr sz="2400" spc="-110" dirty="0">
                <a:solidFill>
                  <a:srgbClr val="001E2D"/>
                </a:solidFill>
                <a:latin typeface="Tahoma"/>
                <a:cs typeface="Tahoma"/>
              </a:rPr>
              <a:t>columns.</a:t>
            </a:r>
            <a:endParaRPr sz="2400">
              <a:latin typeface="Tahoma"/>
              <a:cs typeface="Tahoma"/>
            </a:endParaRPr>
          </a:p>
          <a:p>
            <a:pPr marL="354965" indent="-342265">
              <a:lnSpc>
                <a:spcPct val="100000"/>
              </a:lnSpc>
              <a:spcBef>
                <a:spcPts val="994"/>
              </a:spcBef>
              <a:buSzPct val="79166"/>
              <a:buFont typeface="Wingdings"/>
              <a:buChar char=""/>
              <a:tabLst>
                <a:tab pos="354965" algn="l"/>
              </a:tabLst>
            </a:pPr>
            <a:r>
              <a:rPr sz="2400" spc="-195" dirty="0">
                <a:solidFill>
                  <a:srgbClr val="001E2D"/>
                </a:solidFill>
                <a:latin typeface="Tahoma"/>
                <a:cs typeface="Tahoma"/>
              </a:rPr>
              <a:t>Identified</a:t>
            </a:r>
            <a:r>
              <a:rPr sz="2400" spc="-170" dirty="0">
                <a:solidFill>
                  <a:srgbClr val="001E2D"/>
                </a:solidFill>
                <a:latin typeface="Tahoma"/>
                <a:cs typeface="Tahoma"/>
              </a:rPr>
              <a:t> </a:t>
            </a:r>
            <a:r>
              <a:rPr sz="2400" spc="-35" dirty="0">
                <a:solidFill>
                  <a:srgbClr val="001E2D"/>
                </a:solidFill>
                <a:latin typeface="Tahoma"/>
                <a:cs typeface="Tahoma"/>
              </a:rPr>
              <a:t>outliers</a:t>
            </a:r>
            <a:endParaRPr sz="24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5" dirty="0"/>
              <a:t>ROOM</a:t>
            </a:r>
            <a:r>
              <a:rPr spc="-70" dirty="0"/>
              <a:t> </a:t>
            </a:r>
            <a:r>
              <a:rPr spc="-25" dirty="0"/>
              <a:t>TYPE</a:t>
            </a:r>
            <a:r>
              <a:rPr spc="-130" dirty="0"/>
              <a:t> </a:t>
            </a:r>
            <a:r>
              <a:rPr dirty="0"/>
              <a:t>WITH</a:t>
            </a:r>
            <a:r>
              <a:rPr spc="-95" dirty="0"/>
              <a:t> </a:t>
            </a:r>
            <a:r>
              <a:rPr spc="-10" dirty="0"/>
              <a:t>RESPECT</a:t>
            </a:r>
            <a:r>
              <a:rPr spc="-95" dirty="0"/>
              <a:t> </a:t>
            </a:r>
            <a:r>
              <a:rPr dirty="0"/>
              <a:t>TO</a:t>
            </a:r>
            <a:r>
              <a:rPr spc="-40" dirty="0"/>
              <a:t> </a:t>
            </a:r>
            <a:r>
              <a:rPr spc="-80" dirty="0"/>
              <a:t>NEIGHBOURHOOD</a:t>
            </a:r>
            <a:r>
              <a:rPr spc="-90" dirty="0"/>
              <a:t> </a:t>
            </a:r>
            <a:r>
              <a:rPr spc="-10" dirty="0"/>
              <a:t>GROUP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73151" y="1388109"/>
            <a:ext cx="5930265" cy="40652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3535">
              <a:lnSpc>
                <a:spcPct val="100000"/>
              </a:lnSpc>
              <a:spcBef>
                <a:spcPts val="100"/>
              </a:spcBef>
              <a:buSzPct val="79166"/>
              <a:buFont typeface="Wingdings"/>
              <a:buChar char=""/>
              <a:tabLst>
                <a:tab pos="355600" algn="l"/>
              </a:tabLst>
            </a:pPr>
            <a:r>
              <a:rPr sz="2400" spc="-200" dirty="0">
                <a:solidFill>
                  <a:srgbClr val="001E2D"/>
                </a:solidFill>
                <a:latin typeface="Tahoma"/>
                <a:cs typeface="Tahoma"/>
              </a:rPr>
              <a:t>Manhattan</a:t>
            </a:r>
            <a:r>
              <a:rPr sz="2400" spc="-210" dirty="0">
                <a:solidFill>
                  <a:srgbClr val="001E2D"/>
                </a:solidFill>
                <a:latin typeface="Tahoma"/>
                <a:cs typeface="Tahoma"/>
              </a:rPr>
              <a:t> </a:t>
            </a:r>
            <a:r>
              <a:rPr sz="2400" spc="-254" dirty="0">
                <a:solidFill>
                  <a:srgbClr val="001E2D"/>
                </a:solidFill>
                <a:latin typeface="Tahoma"/>
                <a:cs typeface="Tahoma"/>
              </a:rPr>
              <a:t>and</a:t>
            </a:r>
            <a:r>
              <a:rPr sz="2400" spc="-195" dirty="0">
                <a:solidFill>
                  <a:srgbClr val="001E2D"/>
                </a:solidFill>
                <a:latin typeface="Tahoma"/>
                <a:cs typeface="Tahoma"/>
              </a:rPr>
              <a:t> </a:t>
            </a:r>
            <a:r>
              <a:rPr sz="2400" spc="-229" dirty="0">
                <a:solidFill>
                  <a:srgbClr val="001E2D"/>
                </a:solidFill>
                <a:latin typeface="Tahoma"/>
                <a:cs typeface="Tahoma"/>
              </a:rPr>
              <a:t>Brooklyn</a:t>
            </a:r>
            <a:r>
              <a:rPr sz="2400" spc="-185" dirty="0">
                <a:solidFill>
                  <a:srgbClr val="001E2D"/>
                </a:solidFill>
                <a:latin typeface="Tahoma"/>
                <a:cs typeface="Tahoma"/>
              </a:rPr>
              <a:t> </a:t>
            </a:r>
            <a:r>
              <a:rPr sz="2400" spc="-210" dirty="0">
                <a:solidFill>
                  <a:srgbClr val="001E2D"/>
                </a:solidFill>
                <a:latin typeface="Tahoma"/>
                <a:cs typeface="Tahoma"/>
              </a:rPr>
              <a:t>are</a:t>
            </a:r>
            <a:r>
              <a:rPr sz="2400" spc="-190" dirty="0">
                <a:solidFill>
                  <a:srgbClr val="001E2D"/>
                </a:solidFill>
                <a:latin typeface="Tahoma"/>
                <a:cs typeface="Tahoma"/>
              </a:rPr>
              <a:t> </a:t>
            </a:r>
            <a:r>
              <a:rPr sz="2400" spc="-225" dirty="0">
                <a:solidFill>
                  <a:srgbClr val="001E2D"/>
                </a:solidFill>
                <a:latin typeface="Tahoma"/>
                <a:cs typeface="Tahoma"/>
              </a:rPr>
              <a:t>top</a:t>
            </a:r>
            <a:r>
              <a:rPr sz="2400" spc="-185" dirty="0">
                <a:solidFill>
                  <a:srgbClr val="001E2D"/>
                </a:solidFill>
                <a:latin typeface="Tahoma"/>
                <a:cs typeface="Tahoma"/>
              </a:rPr>
              <a:t> </a:t>
            </a:r>
            <a:r>
              <a:rPr sz="2400" spc="-145" dirty="0">
                <a:solidFill>
                  <a:srgbClr val="001E2D"/>
                </a:solidFill>
                <a:latin typeface="Tahoma"/>
                <a:cs typeface="Tahoma"/>
              </a:rPr>
              <a:t>neighbourhood </a:t>
            </a:r>
            <a:r>
              <a:rPr sz="2400" spc="-245" dirty="0">
                <a:solidFill>
                  <a:srgbClr val="001E2D"/>
                </a:solidFill>
                <a:latin typeface="Tahoma"/>
                <a:cs typeface="Tahoma"/>
              </a:rPr>
              <a:t>groups</a:t>
            </a:r>
            <a:r>
              <a:rPr sz="2400" spc="-215" dirty="0">
                <a:solidFill>
                  <a:srgbClr val="001E2D"/>
                </a:solidFill>
                <a:latin typeface="Tahoma"/>
                <a:cs typeface="Tahoma"/>
              </a:rPr>
              <a:t> </a:t>
            </a:r>
            <a:r>
              <a:rPr sz="2400" spc="-254" dirty="0">
                <a:solidFill>
                  <a:srgbClr val="001E2D"/>
                </a:solidFill>
                <a:latin typeface="Tahoma"/>
                <a:cs typeface="Tahoma"/>
              </a:rPr>
              <a:t>and</a:t>
            </a:r>
            <a:r>
              <a:rPr sz="2400" spc="-180" dirty="0">
                <a:solidFill>
                  <a:srgbClr val="001E2D"/>
                </a:solidFill>
                <a:latin typeface="Tahoma"/>
                <a:cs typeface="Tahoma"/>
              </a:rPr>
              <a:t> </a:t>
            </a:r>
            <a:r>
              <a:rPr sz="2400" spc="-215" dirty="0">
                <a:solidFill>
                  <a:srgbClr val="001E2D"/>
                </a:solidFill>
                <a:latin typeface="Tahoma"/>
                <a:cs typeface="Tahoma"/>
              </a:rPr>
              <a:t>mostly</a:t>
            </a:r>
            <a:r>
              <a:rPr sz="2400" spc="-185" dirty="0">
                <a:solidFill>
                  <a:srgbClr val="001E2D"/>
                </a:solidFill>
                <a:latin typeface="Tahoma"/>
                <a:cs typeface="Tahoma"/>
              </a:rPr>
              <a:t> </a:t>
            </a:r>
            <a:r>
              <a:rPr sz="2400" spc="-204" dirty="0">
                <a:solidFill>
                  <a:srgbClr val="001E2D"/>
                </a:solidFill>
                <a:latin typeface="Tahoma"/>
                <a:cs typeface="Tahoma"/>
              </a:rPr>
              <a:t>people</a:t>
            </a:r>
            <a:r>
              <a:rPr sz="2400" spc="-195" dirty="0">
                <a:solidFill>
                  <a:srgbClr val="001E2D"/>
                </a:solidFill>
                <a:latin typeface="Tahoma"/>
                <a:cs typeface="Tahoma"/>
              </a:rPr>
              <a:t> </a:t>
            </a:r>
            <a:r>
              <a:rPr sz="2400" spc="-200" dirty="0">
                <a:solidFill>
                  <a:srgbClr val="001E2D"/>
                </a:solidFill>
                <a:latin typeface="Tahoma"/>
                <a:cs typeface="Tahoma"/>
              </a:rPr>
              <a:t>prefer</a:t>
            </a:r>
            <a:r>
              <a:rPr sz="2400" spc="-185" dirty="0">
                <a:solidFill>
                  <a:srgbClr val="001E2D"/>
                </a:solidFill>
                <a:latin typeface="Tahoma"/>
                <a:cs typeface="Tahoma"/>
              </a:rPr>
              <a:t> </a:t>
            </a:r>
            <a:r>
              <a:rPr sz="2400" spc="-195" dirty="0">
                <a:solidFill>
                  <a:srgbClr val="001E2D"/>
                </a:solidFill>
                <a:latin typeface="Tahoma"/>
                <a:cs typeface="Tahoma"/>
              </a:rPr>
              <a:t>to</a:t>
            </a:r>
            <a:r>
              <a:rPr sz="2400" spc="-210" dirty="0">
                <a:solidFill>
                  <a:srgbClr val="001E2D"/>
                </a:solidFill>
                <a:latin typeface="Tahoma"/>
                <a:cs typeface="Tahoma"/>
              </a:rPr>
              <a:t> </a:t>
            </a:r>
            <a:r>
              <a:rPr sz="2400" spc="-260" dirty="0">
                <a:solidFill>
                  <a:srgbClr val="001E2D"/>
                </a:solidFill>
                <a:latin typeface="Tahoma"/>
                <a:cs typeface="Tahoma"/>
              </a:rPr>
              <a:t>book</a:t>
            </a:r>
            <a:r>
              <a:rPr sz="2400" spc="-195" dirty="0">
                <a:solidFill>
                  <a:srgbClr val="001E2D"/>
                </a:solidFill>
                <a:latin typeface="Tahoma"/>
                <a:cs typeface="Tahoma"/>
              </a:rPr>
              <a:t> </a:t>
            </a:r>
            <a:r>
              <a:rPr sz="2400" spc="-210" dirty="0">
                <a:solidFill>
                  <a:srgbClr val="001E2D"/>
                </a:solidFill>
                <a:latin typeface="Tahoma"/>
                <a:cs typeface="Tahoma"/>
              </a:rPr>
              <a:t>the</a:t>
            </a:r>
            <a:r>
              <a:rPr sz="2400" spc="-195" dirty="0">
                <a:solidFill>
                  <a:srgbClr val="001E2D"/>
                </a:solidFill>
                <a:latin typeface="Tahoma"/>
                <a:cs typeface="Tahoma"/>
              </a:rPr>
              <a:t> </a:t>
            </a:r>
            <a:r>
              <a:rPr sz="2400" spc="-145" dirty="0">
                <a:solidFill>
                  <a:srgbClr val="001E2D"/>
                </a:solidFill>
                <a:latin typeface="Tahoma"/>
                <a:cs typeface="Tahoma"/>
              </a:rPr>
              <a:t>entire </a:t>
            </a:r>
            <a:r>
              <a:rPr sz="2400" spc="-285" dirty="0">
                <a:solidFill>
                  <a:srgbClr val="001E2D"/>
                </a:solidFill>
                <a:latin typeface="Tahoma"/>
                <a:cs typeface="Tahoma"/>
              </a:rPr>
              <a:t>home</a:t>
            </a:r>
            <a:r>
              <a:rPr sz="2400" spc="-190" dirty="0">
                <a:solidFill>
                  <a:srgbClr val="001E2D"/>
                </a:solidFill>
                <a:latin typeface="Tahoma"/>
                <a:cs typeface="Tahoma"/>
              </a:rPr>
              <a:t> </a:t>
            </a:r>
            <a:r>
              <a:rPr sz="2400" spc="-225" dirty="0">
                <a:solidFill>
                  <a:srgbClr val="001E2D"/>
                </a:solidFill>
                <a:latin typeface="Tahoma"/>
                <a:cs typeface="Tahoma"/>
              </a:rPr>
              <a:t>or</a:t>
            </a:r>
            <a:r>
              <a:rPr sz="2400" spc="-200" dirty="0">
                <a:solidFill>
                  <a:srgbClr val="001E2D"/>
                </a:solidFill>
                <a:latin typeface="Tahoma"/>
                <a:cs typeface="Tahoma"/>
              </a:rPr>
              <a:t> </a:t>
            </a:r>
            <a:r>
              <a:rPr sz="2400" spc="-190" dirty="0">
                <a:solidFill>
                  <a:srgbClr val="001E2D"/>
                </a:solidFill>
                <a:latin typeface="Tahoma"/>
                <a:cs typeface="Tahoma"/>
              </a:rPr>
              <a:t>private</a:t>
            </a:r>
            <a:r>
              <a:rPr sz="2400" spc="-204" dirty="0">
                <a:solidFill>
                  <a:srgbClr val="001E2D"/>
                </a:solidFill>
                <a:latin typeface="Tahoma"/>
                <a:cs typeface="Tahoma"/>
              </a:rPr>
              <a:t> </a:t>
            </a:r>
            <a:r>
              <a:rPr sz="2400" spc="-280" dirty="0">
                <a:solidFill>
                  <a:srgbClr val="001E2D"/>
                </a:solidFill>
                <a:latin typeface="Tahoma"/>
                <a:cs typeface="Tahoma"/>
              </a:rPr>
              <a:t>room.</a:t>
            </a:r>
            <a:endParaRPr sz="2400">
              <a:latin typeface="Tahoma"/>
              <a:cs typeface="Tahoma"/>
            </a:endParaRPr>
          </a:p>
          <a:p>
            <a:pPr marL="355600" marR="271780" indent="-343535">
              <a:lnSpc>
                <a:spcPct val="100000"/>
              </a:lnSpc>
              <a:spcBef>
                <a:spcPts val="1000"/>
              </a:spcBef>
              <a:buFont typeface="Wingdings"/>
              <a:buChar char=""/>
              <a:tabLst>
                <a:tab pos="355600" algn="l"/>
                <a:tab pos="424180" algn="l"/>
              </a:tabLst>
            </a:pPr>
            <a:r>
              <a:rPr sz="1900" dirty="0">
                <a:solidFill>
                  <a:srgbClr val="001E2D"/>
                </a:solidFill>
                <a:latin typeface="Times New Roman"/>
                <a:cs typeface="Times New Roman"/>
              </a:rPr>
              <a:t>	</a:t>
            </a:r>
            <a:r>
              <a:rPr sz="2400" spc="-204" dirty="0">
                <a:solidFill>
                  <a:srgbClr val="001E2D"/>
                </a:solidFill>
                <a:latin typeface="Tahoma"/>
                <a:cs typeface="Tahoma"/>
              </a:rPr>
              <a:t>Manhattan</a:t>
            </a:r>
            <a:r>
              <a:rPr sz="2400" spc="-225" dirty="0">
                <a:solidFill>
                  <a:srgbClr val="001E2D"/>
                </a:solidFill>
                <a:latin typeface="Tahoma"/>
                <a:cs typeface="Tahoma"/>
              </a:rPr>
              <a:t> </a:t>
            </a:r>
            <a:r>
              <a:rPr sz="2400" spc="-220" dirty="0">
                <a:solidFill>
                  <a:srgbClr val="001E2D"/>
                </a:solidFill>
                <a:latin typeface="Tahoma"/>
                <a:cs typeface="Tahoma"/>
              </a:rPr>
              <a:t>has</a:t>
            </a:r>
            <a:r>
              <a:rPr sz="2400" spc="-175" dirty="0">
                <a:solidFill>
                  <a:srgbClr val="001E2D"/>
                </a:solidFill>
                <a:latin typeface="Tahoma"/>
                <a:cs typeface="Tahoma"/>
              </a:rPr>
              <a:t> </a:t>
            </a:r>
            <a:r>
              <a:rPr sz="2400" spc="-200" dirty="0">
                <a:solidFill>
                  <a:srgbClr val="001E2D"/>
                </a:solidFill>
                <a:latin typeface="Tahoma"/>
                <a:cs typeface="Tahoma"/>
              </a:rPr>
              <a:t>highest</a:t>
            </a:r>
            <a:r>
              <a:rPr sz="2400" spc="-185" dirty="0">
                <a:solidFill>
                  <a:srgbClr val="001E2D"/>
                </a:solidFill>
                <a:latin typeface="Tahoma"/>
                <a:cs typeface="Tahoma"/>
              </a:rPr>
              <a:t> </a:t>
            </a:r>
            <a:r>
              <a:rPr sz="2400" spc="-275" dirty="0">
                <a:solidFill>
                  <a:srgbClr val="001E2D"/>
                </a:solidFill>
                <a:latin typeface="Tahoma"/>
                <a:cs typeface="Tahoma"/>
              </a:rPr>
              <a:t>number</a:t>
            </a:r>
            <a:r>
              <a:rPr sz="2400" spc="-200" dirty="0">
                <a:solidFill>
                  <a:srgbClr val="001E2D"/>
                </a:solidFill>
                <a:latin typeface="Tahoma"/>
                <a:cs typeface="Tahoma"/>
              </a:rPr>
              <a:t> </a:t>
            </a:r>
            <a:r>
              <a:rPr sz="2400" spc="-185" dirty="0">
                <a:solidFill>
                  <a:srgbClr val="001E2D"/>
                </a:solidFill>
                <a:latin typeface="Tahoma"/>
                <a:cs typeface="Tahoma"/>
              </a:rPr>
              <a:t>of</a:t>
            </a:r>
            <a:r>
              <a:rPr sz="2400" spc="-180" dirty="0">
                <a:solidFill>
                  <a:srgbClr val="001E2D"/>
                </a:solidFill>
                <a:latin typeface="Tahoma"/>
                <a:cs typeface="Tahoma"/>
              </a:rPr>
              <a:t> </a:t>
            </a:r>
            <a:r>
              <a:rPr sz="2400" spc="-90" dirty="0">
                <a:solidFill>
                  <a:srgbClr val="001E2D"/>
                </a:solidFill>
                <a:latin typeface="Tahoma"/>
                <a:cs typeface="Tahoma"/>
              </a:rPr>
              <a:t>home/apt </a:t>
            </a:r>
            <a:r>
              <a:rPr sz="2400" spc="-195" dirty="0">
                <a:solidFill>
                  <a:srgbClr val="001E2D"/>
                </a:solidFill>
                <a:latin typeface="Tahoma"/>
                <a:cs typeface="Tahoma"/>
              </a:rPr>
              <a:t>properties,</a:t>
            </a:r>
            <a:r>
              <a:rPr sz="2400" spc="-204" dirty="0">
                <a:solidFill>
                  <a:srgbClr val="001E2D"/>
                </a:solidFill>
                <a:latin typeface="Tahoma"/>
                <a:cs typeface="Tahoma"/>
              </a:rPr>
              <a:t> </a:t>
            </a:r>
            <a:r>
              <a:rPr sz="2400" spc="-165" dirty="0">
                <a:solidFill>
                  <a:srgbClr val="001E2D"/>
                </a:solidFill>
                <a:latin typeface="Tahoma"/>
                <a:cs typeface="Tahoma"/>
              </a:rPr>
              <a:t>i.e.</a:t>
            </a:r>
            <a:r>
              <a:rPr sz="2400" spc="-155" dirty="0">
                <a:solidFill>
                  <a:srgbClr val="001E2D"/>
                </a:solidFill>
                <a:latin typeface="Tahoma"/>
                <a:cs typeface="Tahoma"/>
              </a:rPr>
              <a:t> </a:t>
            </a:r>
            <a:r>
              <a:rPr sz="2400" spc="-280" dirty="0">
                <a:solidFill>
                  <a:srgbClr val="001E2D"/>
                </a:solidFill>
                <a:latin typeface="Tahoma"/>
                <a:cs typeface="Tahoma"/>
              </a:rPr>
              <a:t>60.93%</a:t>
            </a:r>
            <a:r>
              <a:rPr sz="2400" spc="-200" dirty="0">
                <a:solidFill>
                  <a:srgbClr val="001E2D"/>
                </a:solidFill>
                <a:latin typeface="Tahoma"/>
                <a:cs typeface="Tahoma"/>
              </a:rPr>
              <a:t> </a:t>
            </a:r>
            <a:r>
              <a:rPr sz="2400" spc="-185" dirty="0">
                <a:solidFill>
                  <a:srgbClr val="001E2D"/>
                </a:solidFill>
                <a:latin typeface="Tahoma"/>
                <a:cs typeface="Tahoma"/>
              </a:rPr>
              <a:t>of</a:t>
            </a:r>
            <a:r>
              <a:rPr sz="2400" spc="-195" dirty="0">
                <a:solidFill>
                  <a:srgbClr val="001E2D"/>
                </a:solidFill>
                <a:latin typeface="Tahoma"/>
                <a:cs typeface="Tahoma"/>
              </a:rPr>
              <a:t> </a:t>
            </a:r>
            <a:r>
              <a:rPr sz="2400" spc="-155" dirty="0">
                <a:solidFill>
                  <a:srgbClr val="001E2D"/>
                </a:solidFill>
                <a:latin typeface="Tahoma"/>
                <a:cs typeface="Tahoma"/>
              </a:rPr>
              <a:t>total</a:t>
            </a:r>
            <a:r>
              <a:rPr sz="2400" spc="-204" dirty="0">
                <a:solidFill>
                  <a:srgbClr val="001E2D"/>
                </a:solidFill>
                <a:latin typeface="Tahoma"/>
                <a:cs typeface="Tahoma"/>
              </a:rPr>
              <a:t> </a:t>
            </a:r>
            <a:r>
              <a:rPr sz="2400" spc="-145" dirty="0">
                <a:solidFill>
                  <a:srgbClr val="001E2D"/>
                </a:solidFill>
                <a:latin typeface="Tahoma"/>
                <a:cs typeface="Tahoma"/>
              </a:rPr>
              <a:t>listed</a:t>
            </a:r>
            <a:r>
              <a:rPr sz="2400" spc="-175" dirty="0">
                <a:solidFill>
                  <a:srgbClr val="001E2D"/>
                </a:solidFill>
                <a:latin typeface="Tahoma"/>
                <a:cs typeface="Tahoma"/>
              </a:rPr>
              <a:t> properties.</a:t>
            </a:r>
            <a:endParaRPr sz="2400">
              <a:latin typeface="Tahoma"/>
              <a:cs typeface="Tahoma"/>
            </a:endParaRPr>
          </a:p>
          <a:p>
            <a:pPr marL="355600" marR="153670" indent="-343535">
              <a:lnSpc>
                <a:spcPct val="100000"/>
              </a:lnSpc>
              <a:spcBef>
                <a:spcPts val="994"/>
              </a:spcBef>
              <a:buFont typeface="Wingdings"/>
              <a:buChar char=""/>
              <a:tabLst>
                <a:tab pos="355600" algn="l"/>
                <a:tab pos="424180" algn="l"/>
              </a:tabLst>
            </a:pPr>
            <a:r>
              <a:rPr sz="1900" dirty="0">
                <a:solidFill>
                  <a:srgbClr val="001E2D"/>
                </a:solidFill>
                <a:latin typeface="Times New Roman"/>
                <a:cs typeface="Times New Roman"/>
              </a:rPr>
              <a:t>	</a:t>
            </a:r>
            <a:r>
              <a:rPr sz="2400" spc="-240" dirty="0">
                <a:solidFill>
                  <a:srgbClr val="001E2D"/>
                </a:solidFill>
                <a:latin typeface="Tahoma"/>
                <a:cs typeface="Tahoma"/>
              </a:rPr>
              <a:t>Maximum</a:t>
            </a:r>
            <a:r>
              <a:rPr sz="2400" spc="-210" dirty="0">
                <a:solidFill>
                  <a:srgbClr val="001E2D"/>
                </a:solidFill>
                <a:latin typeface="Tahoma"/>
                <a:cs typeface="Tahoma"/>
              </a:rPr>
              <a:t> </a:t>
            </a:r>
            <a:r>
              <a:rPr sz="2400" spc="-275" dirty="0">
                <a:solidFill>
                  <a:srgbClr val="001E2D"/>
                </a:solidFill>
                <a:latin typeface="Tahoma"/>
                <a:cs typeface="Tahoma"/>
              </a:rPr>
              <a:t>number</a:t>
            </a:r>
            <a:r>
              <a:rPr sz="2400" spc="-210" dirty="0">
                <a:solidFill>
                  <a:srgbClr val="001E2D"/>
                </a:solidFill>
                <a:latin typeface="Tahoma"/>
                <a:cs typeface="Tahoma"/>
              </a:rPr>
              <a:t> </a:t>
            </a:r>
            <a:r>
              <a:rPr sz="2400" spc="-165" dirty="0">
                <a:solidFill>
                  <a:srgbClr val="001E2D"/>
                </a:solidFill>
                <a:latin typeface="Tahoma"/>
                <a:cs typeface="Tahoma"/>
              </a:rPr>
              <a:t>of</a:t>
            </a:r>
            <a:r>
              <a:rPr sz="2400" spc="-195" dirty="0">
                <a:solidFill>
                  <a:srgbClr val="001E2D"/>
                </a:solidFill>
                <a:latin typeface="Tahoma"/>
                <a:cs typeface="Tahoma"/>
              </a:rPr>
              <a:t> private</a:t>
            </a:r>
            <a:r>
              <a:rPr sz="2400" spc="-220" dirty="0">
                <a:solidFill>
                  <a:srgbClr val="001E2D"/>
                </a:solidFill>
                <a:latin typeface="Tahoma"/>
                <a:cs typeface="Tahoma"/>
              </a:rPr>
              <a:t> </a:t>
            </a:r>
            <a:r>
              <a:rPr sz="2400" spc="-254" dirty="0">
                <a:solidFill>
                  <a:srgbClr val="001E2D"/>
                </a:solidFill>
                <a:latin typeface="Tahoma"/>
                <a:cs typeface="Tahoma"/>
              </a:rPr>
              <a:t>rooms</a:t>
            </a:r>
            <a:r>
              <a:rPr sz="2400" spc="-195" dirty="0">
                <a:solidFill>
                  <a:srgbClr val="001E2D"/>
                </a:solidFill>
                <a:latin typeface="Tahoma"/>
                <a:cs typeface="Tahoma"/>
              </a:rPr>
              <a:t> </a:t>
            </a:r>
            <a:r>
              <a:rPr sz="2400" spc="-210" dirty="0">
                <a:solidFill>
                  <a:srgbClr val="001E2D"/>
                </a:solidFill>
                <a:latin typeface="Tahoma"/>
                <a:cs typeface="Tahoma"/>
              </a:rPr>
              <a:t>are</a:t>
            </a:r>
            <a:r>
              <a:rPr sz="2400" spc="-215" dirty="0">
                <a:solidFill>
                  <a:srgbClr val="001E2D"/>
                </a:solidFill>
                <a:latin typeface="Tahoma"/>
                <a:cs typeface="Tahoma"/>
              </a:rPr>
              <a:t> </a:t>
            </a:r>
            <a:r>
              <a:rPr sz="2400" spc="-130" dirty="0">
                <a:solidFill>
                  <a:srgbClr val="001E2D"/>
                </a:solidFill>
                <a:latin typeface="Tahoma"/>
                <a:cs typeface="Tahoma"/>
              </a:rPr>
              <a:t>available </a:t>
            </a:r>
            <a:r>
              <a:rPr sz="2400" spc="-160" dirty="0">
                <a:solidFill>
                  <a:srgbClr val="001E2D"/>
                </a:solidFill>
                <a:latin typeface="Tahoma"/>
                <a:cs typeface="Tahoma"/>
              </a:rPr>
              <a:t>in</a:t>
            </a:r>
            <a:r>
              <a:rPr sz="2400" spc="-190" dirty="0">
                <a:solidFill>
                  <a:srgbClr val="001E2D"/>
                </a:solidFill>
                <a:latin typeface="Tahoma"/>
                <a:cs typeface="Tahoma"/>
              </a:rPr>
              <a:t> </a:t>
            </a:r>
            <a:r>
              <a:rPr sz="2400" spc="-245" dirty="0">
                <a:solidFill>
                  <a:srgbClr val="001E2D"/>
                </a:solidFill>
                <a:latin typeface="Tahoma"/>
                <a:cs typeface="Tahoma"/>
              </a:rPr>
              <a:t>Bronx</a:t>
            </a:r>
            <a:r>
              <a:rPr sz="2400" spc="-204" dirty="0">
                <a:solidFill>
                  <a:srgbClr val="001E2D"/>
                </a:solidFill>
                <a:latin typeface="Tahoma"/>
                <a:cs typeface="Tahoma"/>
              </a:rPr>
              <a:t> </a:t>
            </a:r>
            <a:r>
              <a:rPr sz="2400" spc="-165" dirty="0">
                <a:solidFill>
                  <a:srgbClr val="001E2D"/>
                </a:solidFill>
                <a:latin typeface="Tahoma"/>
                <a:cs typeface="Tahoma"/>
              </a:rPr>
              <a:t>i.e.</a:t>
            </a:r>
            <a:r>
              <a:rPr sz="2400" spc="-160" dirty="0">
                <a:solidFill>
                  <a:srgbClr val="001E2D"/>
                </a:solidFill>
                <a:latin typeface="Tahoma"/>
                <a:cs typeface="Tahoma"/>
              </a:rPr>
              <a:t> </a:t>
            </a:r>
            <a:r>
              <a:rPr sz="2400" spc="-254" dirty="0">
                <a:solidFill>
                  <a:srgbClr val="001E2D"/>
                </a:solidFill>
                <a:latin typeface="Tahoma"/>
                <a:cs typeface="Tahoma"/>
              </a:rPr>
              <a:t>around</a:t>
            </a:r>
            <a:r>
              <a:rPr sz="2400" spc="-210" dirty="0">
                <a:solidFill>
                  <a:srgbClr val="001E2D"/>
                </a:solidFill>
                <a:latin typeface="Tahoma"/>
                <a:cs typeface="Tahoma"/>
              </a:rPr>
              <a:t> </a:t>
            </a:r>
            <a:r>
              <a:rPr sz="2400" spc="-280" dirty="0">
                <a:solidFill>
                  <a:srgbClr val="001E2D"/>
                </a:solidFill>
                <a:latin typeface="Tahoma"/>
                <a:cs typeface="Tahoma"/>
              </a:rPr>
              <a:t>59.76%</a:t>
            </a:r>
            <a:r>
              <a:rPr sz="2400" spc="-204" dirty="0">
                <a:solidFill>
                  <a:srgbClr val="001E2D"/>
                </a:solidFill>
                <a:latin typeface="Tahoma"/>
                <a:cs typeface="Tahoma"/>
              </a:rPr>
              <a:t> </a:t>
            </a:r>
            <a:r>
              <a:rPr sz="2400" spc="-185" dirty="0">
                <a:solidFill>
                  <a:srgbClr val="001E2D"/>
                </a:solidFill>
                <a:latin typeface="Tahoma"/>
                <a:cs typeface="Tahoma"/>
              </a:rPr>
              <a:t>of</a:t>
            </a:r>
            <a:r>
              <a:rPr sz="2400" spc="-200" dirty="0">
                <a:solidFill>
                  <a:srgbClr val="001E2D"/>
                </a:solidFill>
                <a:latin typeface="Tahoma"/>
                <a:cs typeface="Tahoma"/>
              </a:rPr>
              <a:t> </a:t>
            </a:r>
            <a:r>
              <a:rPr sz="2400" spc="-155" dirty="0">
                <a:solidFill>
                  <a:srgbClr val="001E2D"/>
                </a:solidFill>
                <a:latin typeface="Tahoma"/>
                <a:cs typeface="Tahoma"/>
              </a:rPr>
              <a:t>total</a:t>
            </a:r>
            <a:r>
              <a:rPr sz="2400" spc="-210" dirty="0">
                <a:solidFill>
                  <a:srgbClr val="001E2D"/>
                </a:solidFill>
                <a:latin typeface="Tahoma"/>
                <a:cs typeface="Tahoma"/>
              </a:rPr>
              <a:t> </a:t>
            </a:r>
            <a:r>
              <a:rPr sz="2400" spc="-10" dirty="0">
                <a:solidFill>
                  <a:srgbClr val="001E2D"/>
                </a:solidFill>
                <a:latin typeface="Tahoma"/>
                <a:cs typeface="Tahoma"/>
              </a:rPr>
              <a:t>listed </a:t>
            </a:r>
            <a:r>
              <a:rPr sz="2400" spc="-105" dirty="0">
                <a:solidFill>
                  <a:srgbClr val="001E2D"/>
                </a:solidFill>
                <a:latin typeface="Tahoma"/>
                <a:cs typeface="Tahoma"/>
              </a:rPr>
              <a:t>properties.</a:t>
            </a:r>
            <a:endParaRPr sz="2400">
              <a:latin typeface="Tahoma"/>
              <a:cs typeface="Tahoma"/>
            </a:endParaRPr>
          </a:p>
          <a:p>
            <a:pPr marL="355600" marR="68580" indent="-343535">
              <a:lnSpc>
                <a:spcPct val="100000"/>
              </a:lnSpc>
              <a:spcBef>
                <a:spcPts val="1010"/>
              </a:spcBef>
              <a:buSzPct val="79166"/>
              <a:buFont typeface="Wingdings"/>
              <a:buChar char=""/>
              <a:tabLst>
                <a:tab pos="355600" algn="l"/>
              </a:tabLst>
            </a:pPr>
            <a:r>
              <a:rPr sz="2400" spc="-229" dirty="0">
                <a:solidFill>
                  <a:srgbClr val="001E2D"/>
                </a:solidFill>
                <a:latin typeface="Tahoma"/>
                <a:cs typeface="Tahoma"/>
              </a:rPr>
              <a:t>Very</a:t>
            </a:r>
            <a:r>
              <a:rPr sz="2400" spc="-190" dirty="0">
                <a:solidFill>
                  <a:srgbClr val="001E2D"/>
                </a:solidFill>
                <a:latin typeface="Tahoma"/>
                <a:cs typeface="Tahoma"/>
              </a:rPr>
              <a:t> </a:t>
            </a:r>
            <a:r>
              <a:rPr sz="2400" spc="-145" dirty="0">
                <a:solidFill>
                  <a:srgbClr val="001E2D"/>
                </a:solidFill>
                <a:latin typeface="Tahoma"/>
                <a:cs typeface="Tahoma"/>
              </a:rPr>
              <a:t>less</a:t>
            </a:r>
            <a:r>
              <a:rPr sz="2400" spc="-180" dirty="0">
                <a:solidFill>
                  <a:srgbClr val="001E2D"/>
                </a:solidFill>
                <a:latin typeface="Tahoma"/>
                <a:cs typeface="Tahoma"/>
              </a:rPr>
              <a:t> </a:t>
            </a:r>
            <a:r>
              <a:rPr sz="2400" spc="-275" dirty="0">
                <a:solidFill>
                  <a:srgbClr val="001E2D"/>
                </a:solidFill>
                <a:latin typeface="Tahoma"/>
                <a:cs typeface="Tahoma"/>
              </a:rPr>
              <a:t>number</a:t>
            </a:r>
            <a:r>
              <a:rPr sz="2400" spc="-204" dirty="0">
                <a:solidFill>
                  <a:srgbClr val="001E2D"/>
                </a:solidFill>
                <a:latin typeface="Tahoma"/>
                <a:cs typeface="Tahoma"/>
              </a:rPr>
              <a:t> </a:t>
            </a:r>
            <a:r>
              <a:rPr sz="2400" spc="-185" dirty="0">
                <a:solidFill>
                  <a:srgbClr val="001E2D"/>
                </a:solidFill>
                <a:latin typeface="Tahoma"/>
                <a:cs typeface="Tahoma"/>
              </a:rPr>
              <a:t>of</a:t>
            </a:r>
            <a:r>
              <a:rPr sz="2400" spc="-200" dirty="0">
                <a:solidFill>
                  <a:srgbClr val="001E2D"/>
                </a:solidFill>
                <a:latin typeface="Tahoma"/>
                <a:cs typeface="Tahoma"/>
              </a:rPr>
              <a:t> </a:t>
            </a:r>
            <a:r>
              <a:rPr sz="2400" spc="-220" dirty="0">
                <a:solidFill>
                  <a:srgbClr val="001E2D"/>
                </a:solidFill>
                <a:latin typeface="Tahoma"/>
                <a:cs typeface="Tahoma"/>
              </a:rPr>
              <a:t>shared </a:t>
            </a:r>
            <a:r>
              <a:rPr sz="2400" spc="-254" dirty="0">
                <a:solidFill>
                  <a:srgbClr val="001E2D"/>
                </a:solidFill>
                <a:latin typeface="Tahoma"/>
                <a:cs typeface="Tahoma"/>
              </a:rPr>
              <a:t>rooms</a:t>
            </a:r>
            <a:r>
              <a:rPr sz="2400" spc="-195" dirty="0">
                <a:solidFill>
                  <a:srgbClr val="001E2D"/>
                </a:solidFill>
                <a:latin typeface="Tahoma"/>
                <a:cs typeface="Tahoma"/>
              </a:rPr>
              <a:t> </a:t>
            </a:r>
            <a:r>
              <a:rPr sz="2400" spc="-210" dirty="0">
                <a:solidFill>
                  <a:srgbClr val="001E2D"/>
                </a:solidFill>
                <a:latin typeface="Tahoma"/>
                <a:cs typeface="Tahoma"/>
              </a:rPr>
              <a:t>are</a:t>
            </a:r>
            <a:r>
              <a:rPr sz="2400" spc="-204" dirty="0">
                <a:solidFill>
                  <a:srgbClr val="001E2D"/>
                </a:solidFill>
                <a:latin typeface="Tahoma"/>
                <a:cs typeface="Tahoma"/>
              </a:rPr>
              <a:t> </a:t>
            </a:r>
            <a:r>
              <a:rPr sz="2400" spc="-160" dirty="0">
                <a:solidFill>
                  <a:srgbClr val="001E2D"/>
                </a:solidFill>
                <a:latin typeface="Tahoma"/>
                <a:cs typeface="Tahoma"/>
              </a:rPr>
              <a:t>available</a:t>
            </a:r>
            <a:r>
              <a:rPr sz="2400" spc="-190" dirty="0">
                <a:solidFill>
                  <a:srgbClr val="001E2D"/>
                </a:solidFill>
                <a:latin typeface="Tahoma"/>
                <a:cs typeface="Tahoma"/>
              </a:rPr>
              <a:t> </a:t>
            </a:r>
            <a:r>
              <a:rPr sz="2400" spc="-45" dirty="0">
                <a:solidFill>
                  <a:srgbClr val="001E2D"/>
                </a:solidFill>
                <a:latin typeface="Tahoma"/>
                <a:cs typeface="Tahoma"/>
              </a:rPr>
              <a:t>in </a:t>
            </a:r>
            <a:r>
              <a:rPr sz="2400" spc="-220" dirty="0">
                <a:solidFill>
                  <a:srgbClr val="001E2D"/>
                </a:solidFill>
                <a:latin typeface="Tahoma"/>
                <a:cs typeface="Tahoma"/>
              </a:rPr>
              <a:t>each</a:t>
            </a:r>
            <a:r>
              <a:rPr sz="2400" spc="-175" dirty="0">
                <a:solidFill>
                  <a:srgbClr val="001E2D"/>
                </a:solidFill>
                <a:latin typeface="Tahoma"/>
                <a:cs typeface="Tahoma"/>
              </a:rPr>
              <a:t> </a:t>
            </a:r>
            <a:r>
              <a:rPr sz="2400" spc="-229" dirty="0">
                <a:solidFill>
                  <a:srgbClr val="001E2D"/>
                </a:solidFill>
                <a:latin typeface="Tahoma"/>
                <a:cs typeface="Tahoma"/>
              </a:rPr>
              <a:t>Neighbourhood</a:t>
            </a:r>
            <a:r>
              <a:rPr sz="2400" spc="-195" dirty="0">
                <a:solidFill>
                  <a:srgbClr val="001E2D"/>
                </a:solidFill>
                <a:latin typeface="Tahoma"/>
                <a:cs typeface="Tahoma"/>
              </a:rPr>
              <a:t> </a:t>
            </a:r>
            <a:r>
              <a:rPr sz="2400" spc="-75" dirty="0">
                <a:solidFill>
                  <a:srgbClr val="001E2D"/>
                </a:solidFill>
                <a:latin typeface="Tahoma"/>
                <a:cs typeface="Tahoma"/>
              </a:rPr>
              <a:t>group.</a:t>
            </a:r>
            <a:endParaRPr sz="2400">
              <a:latin typeface="Tahoma"/>
              <a:cs typeface="Tahom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536694" y="1633453"/>
            <a:ext cx="5504467" cy="3192052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fld id="{81D60167-4931-47E6-BA6A-407CBD079E47}" type="slidenum">
              <a:rPr spc="-25" dirty="0"/>
              <a:t>5</a:t>
            </a:fld>
            <a:endParaRPr spc="-25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9895" y="55321"/>
            <a:ext cx="1018603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45" dirty="0"/>
              <a:t>CUSTOMER</a:t>
            </a:r>
            <a:r>
              <a:rPr spc="-120" dirty="0"/>
              <a:t> </a:t>
            </a:r>
            <a:r>
              <a:rPr spc="-80" dirty="0"/>
              <a:t>BOOKING</a:t>
            </a:r>
            <a:r>
              <a:rPr spc="-85" dirty="0"/>
              <a:t> </a:t>
            </a:r>
            <a:r>
              <a:rPr dirty="0"/>
              <a:t>WITH</a:t>
            </a:r>
            <a:r>
              <a:rPr spc="-95" dirty="0"/>
              <a:t> </a:t>
            </a:r>
            <a:r>
              <a:rPr spc="-10" dirty="0"/>
              <a:t>RESPECT</a:t>
            </a:r>
            <a:r>
              <a:rPr spc="-100" dirty="0"/>
              <a:t> </a:t>
            </a:r>
            <a:r>
              <a:rPr dirty="0"/>
              <a:t>TO</a:t>
            </a:r>
            <a:r>
              <a:rPr spc="-70" dirty="0"/>
              <a:t> </a:t>
            </a:r>
            <a:r>
              <a:rPr spc="-95" dirty="0"/>
              <a:t>MINIMUM</a:t>
            </a:r>
            <a:r>
              <a:rPr spc="-75" dirty="0"/>
              <a:t> </a:t>
            </a:r>
            <a:r>
              <a:rPr spc="-10" dirty="0"/>
              <a:t>NIGHTS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92684" y="1085850"/>
            <a:ext cx="5995035" cy="4668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29209" indent="-342900">
              <a:lnSpc>
                <a:spcPct val="100000"/>
              </a:lnSpc>
              <a:spcBef>
                <a:spcPts val="100"/>
              </a:spcBef>
              <a:buSzPct val="79166"/>
              <a:buFont typeface="Wingdings"/>
              <a:buChar char=""/>
              <a:tabLst>
                <a:tab pos="355600" algn="l"/>
              </a:tabLst>
            </a:pPr>
            <a:r>
              <a:rPr sz="2400" spc="-280" dirty="0">
                <a:solidFill>
                  <a:srgbClr val="001E2D"/>
                </a:solidFill>
                <a:latin typeface="Tahoma"/>
                <a:cs typeface="Tahoma"/>
              </a:rPr>
              <a:t>The</a:t>
            </a:r>
            <a:r>
              <a:rPr sz="2400" spc="-204" dirty="0">
                <a:solidFill>
                  <a:srgbClr val="001E2D"/>
                </a:solidFill>
                <a:latin typeface="Tahoma"/>
                <a:cs typeface="Tahoma"/>
              </a:rPr>
              <a:t> </a:t>
            </a:r>
            <a:r>
              <a:rPr sz="2400" spc="-140" dirty="0">
                <a:solidFill>
                  <a:srgbClr val="001E2D"/>
                </a:solidFill>
                <a:latin typeface="Tahoma"/>
                <a:cs typeface="Tahoma"/>
              </a:rPr>
              <a:t>listings</a:t>
            </a:r>
            <a:r>
              <a:rPr sz="2400" spc="-165" dirty="0">
                <a:solidFill>
                  <a:srgbClr val="001E2D"/>
                </a:solidFill>
                <a:latin typeface="Tahoma"/>
                <a:cs typeface="Tahoma"/>
              </a:rPr>
              <a:t> with</a:t>
            </a:r>
            <a:r>
              <a:rPr sz="2400" spc="-180" dirty="0">
                <a:solidFill>
                  <a:srgbClr val="001E2D"/>
                </a:solidFill>
                <a:latin typeface="Tahoma"/>
                <a:cs typeface="Tahoma"/>
              </a:rPr>
              <a:t> </a:t>
            </a:r>
            <a:r>
              <a:rPr sz="2400" spc="-215" dirty="0">
                <a:solidFill>
                  <a:srgbClr val="001E2D"/>
                </a:solidFill>
                <a:latin typeface="Tahoma"/>
                <a:cs typeface="Tahoma"/>
              </a:rPr>
              <a:t>Minimum</a:t>
            </a:r>
            <a:r>
              <a:rPr sz="2400" spc="-190" dirty="0">
                <a:solidFill>
                  <a:srgbClr val="001E2D"/>
                </a:solidFill>
                <a:latin typeface="Tahoma"/>
                <a:cs typeface="Tahoma"/>
              </a:rPr>
              <a:t> nights </a:t>
            </a:r>
            <a:r>
              <a:rPr sz="2400" spc="-229" dirty="0">
                <a:solidFill>
                  <a:srgbClr val="001E2D"/>
                </a:solidFill>
                <a:latin typeface="Tahoma"/>
                <a:cs typeface="Tahoma"/>
              </a:rPr>
              <a:t>1-</a:t>
            </a:r>
            <a:r>
              <a:rPr sz="2400" spc="-254" dirty="0">
                <a:solidFill>
                  <a:srgbClr val="001E2D"/>
                </a:solidFill>
                <a:latin typeface="Tahoma"/>
                <a:cs typeface="Tahoma"/>
              </a:rPr>
              <a:t>5</a:t>
            </a:r>
            <a:r>
              <a:rPr sz="2400" spc="-204" dirty="0">
                <a:solidFill>
                  <a:srgbClr val="001E2D"/>
                </a:solidFill>
                <a:latin typeface="Tahoma"/>
                <a:cs typeface="Tahoma"/>
              </a:rPr>
              <a:t> </a:t>
            </a:r>
            <a:r>
              <a:rPr sz="2400" spc="-245" dirty="0">
                <a:solidFill>
                  <a:srgbClr val="001E2D"/>
                </a:solidFill>
                <a:latin typeface="Tahoma"/>
                <a:cs typeface="Tahoma"/>
              </a:rPr>
              <a:t>have</a:t>
            </a:r>
            <a:r>
              <a:rPr sz="2400" spc="-204" dirty="0">
                <a:solidFill>
                  <a:srgbClr val="001E2D"/>
                </a:solidFill>
                <a:latin typeface="Tahoma"/>
                <a:cs typeface="Tahoma"/>
              </a:rPr>
              <a:t> </a:t>
            </a:r>
            <a:r>
              <a:rPr sz="2400" spc="-25" dirty="0">
                <a:solidFill>
                  <a:srgbClr val="001E2D"/>
                </a:solidFill>
                <a:latin typeface="Tahoma"/>
                <a:cs typeface="Tahoma"/>
              </a:rPr>
              <a:t>the </a:t>
            </a:r>
            <a:r>
              <a:rPr sz="2400" spc="-240" dirty="0">
                <a:solidFill>
                  <a:srgbClr val="001E2D"/>
                </a:solidFill>
                <a:latin typeface="Tahoma"/>
                <a:cs typeface="Tahoma"/>
              </a:rPr>
              <a:t>most</a:t>
            </a:r>
            <a:r>
              <a:rPr sz="2400" spc="-204" dirty="0">
                <a:solidFill>
                  <a:srgbClr val="001E2D"/>
                </a:solidFill>
                <a:latin typeface="Tahoma"/>
                <a:cs typeface="Tahoma"/>
              </a:rPr>
              <a:t> </a:t>
            </a:r>
            <a:r>
              <a:rPr sz="2400" spc="-275" dirty="0">
                <a:solidFill>
                  <a:srgbClr val="001E2D"/>
                </a:solidFill>
                <a:latin typeface="Tahoma"/>
                <a:cs typeface="Tahoma"/>
              </a:rPr>
              <a:t>number</a:t>
            </a:r>
            <a:r>
              <a:rPr sz="2400" spc="-225" dirty="0">
                <a:solidFill>
                  <a:srgbClr val="001E2D"/>
                </a:solidFill>
                <a:latin typeface="Tahoma"/>
                <a:cs typeface="Tahoma"/>
              </a:rPr>
              <a:t> </a:t>
            </a:r>
            <a:r>
              <a:rPr sz="2400" spc="-165" dirty="0">
                <a:solidFill>
                  <a:srgbClr val="001E2D"/>
                </a:solidFill>
                <a:latin typeface="Tahoma"/>
                <a:cs typeface="Tahoma"/>
              </a:rPr>
              <a:t>of</a:t>
            </a:r>
            <a:r>
              <a:rPr sz="2400" spc="-204" dirty="0">
                <a:solidFill>
                  <a:srgbClr val="001E2D"/>
                </a:solidFill>
                <a:latin typeface="Tahoma"/>
                <a:cs typeface="Tahoma"/>
              </a:rPr>
              <a:t> </a:t>
            </a:r>
            <a:r>
              <a:rPr sz="2400" spc="-225" dirty="0">
                <a:solidFill>
                  <a:srgbClr val="001E2D"/>
                </a:solidFill>
                <a:latin typeface="Tahoma"/>
                <a:cs typeface="Tahoma"/>
              </a:rPr>
              <a:t>bookings.</a:t>
            </a:r>
            <a:r>
              <a:rPr sz="2400" spc="-204" dirty="0">
                <a:solidFill>
                  <a:srgbClr val="001E2D"/>
                </a:solidFill>
                <a:latin typeface="Tahoma"/>
                <a:cs typeface="Tahoma"/>
              </a:rPr>
              <a:t> </a:t>
            </a:r>
            <a:r>
              <a:rPr sz="2400" spc="-195" dirty="0">
                <a:solidFill>
                  <a:srgbClr val="001E2D"/>
                </a:solidFill>
                <a:latin typeface="Tahoma"/>
                <a:cs typeface="Tahoma"/>
              </a:rPr>
              <a:t>We</a:t>
            </a:r>
            <a:r>
              <a:rPr sz="2400" spc="-210" dirty="0">
                <a:solidFill>
                  <a:srgbClr val="001E2D"/>
                </a:solidFill>
                <a:latin typeface="Tahoma"/>
                <a:cs typeface="Tahoma"/>
              </a:rPr>
              <a:t> </a:t>
            </a:r>
            <a:r>
              <a:rPr sz="2400" spc="-229" dirty="0">
                <a:solidFill>
                  <a:srgbClr val="001E2D"/>
                </a:solidFill>
                <a:latin typeface="Tahoma"/>
                <a:cs typeface="Tahoma"/>
              </a:rPr>
              <a:t>can</a:t>
            </a:r>
            <a:r>
              <a:rPr sz="2400" spc="-200" dirty="0">
                <a:solidFill>
                  <a:srgbClr val="001E2D"/>
                </a:solidFill>
                <a:latin typeface="Tahoma"/>
                <a:cs typeface="Tahoma"/>
              </a:rPr>
              <a:t> </a:t>
            </a:r>
            <a:r>
              <a:rPr sz="2400" spc="-180" dirty="0">
                <a:solidFill>
                  <a:srgbClr val="001E2D"/>
                </a:solidFill>
                <a:latin typeface="Tahoma"/>
                <a:cs typeface="Tahoma"/>
              </a:rPr>
              <a:t>see</a:t>
            </a:r>
            <a:r>
              <a:rPr sz="2400" spc="-204" dirty="0">
                <a:solidFill>
                  <a:srgbClr val="001E2D"/>
                </a:solidFill>
                <a:latin typeface="Tahoma"/>
                <a:cs typeface="Tahoma"/>
              </a:rPr>
              <a:t> </a:t>
            </a:r>
            <a:r>
              <a:rPr sz="2400" spc="-210" dirty="0">
                <a:solidFill>
                  <a:srgbClr val="001E2D"/>
                </a:solidFill>
                <a:latin typeface="Tahoma"/>
                <a:cs typeface="Tahoma"/>
              </a:rPr>
              <a:t>a</a:t>
            </a:r>
            <a:r>
              <a:rPr sz="2400" spc="-204" dirty="0">
                <a:solidFill>
                  <a:srgbClr val="001E2D"/>
                </a:solidFill>
                <a:latin typeface="Tahoma"/>
                <a:cs typeface="Tahoma"/>
              </a:rPr>
              <a:t> prominent </a:t>
            </a:r>
            <a:r>
              <a:rPr sz="2400" spc="-190" dirty="0">
                <a:solidFill>
                  <a:srgbClr val="001E2D"/>
                </a:solidFill>
                <a:latin typeface="Tahoma"/>
                <a:cs typeface="Tahoma"/>
              </a:rPr>
              <a:t>spike</a:t>
            </a:r>
            <a:r>
              <a:rPr sz="2400" spc="-185" dirty="0">
                <a:solidFill>
                  <a:srgbClr val="001E2D"/>
                </a:solidFill>
                <a:latin typeface="Tahoma"/>
                <a:cs typeface="Tahoma"/>
              </a:rPr>
              <a:t> </a:t>
            </a:r>
            <a:r>
              <a:rPr sz="2400" spc="-160" dirty="0">
                <a:solidFill>
                  <a:srgbClr val="001E2D"/>
                </a:solidFill>
                <a:latin typeface="Tahoma"/>
                <a:cs typeface="Tahoma"/>
              </a:rPr>
              <a:t>in</a:t>
            </a:r>
            <a:r>
              <a:rPr sz="2400" spc="-190" dirty="0">
                <a:solidFill>
                  <a:srgbClr val="001E2D"/>
                </a:solidFill>
                <a:latin typeface="Tahoma"/>
                <a:cs typeface="Tahoma"/>
              </a:rPr>
              <a:t> </a:t>
            </a:r>
            <a:r>
              <a:rPr sz="2400" spc="-254" dirty="0">
                <a:solidFill>
                  <a:srgbClr val="001E2D"/>
                </a:solidFill>
                <a:latin typeface="Tahoma"/>
                <a:cs typeface="Tahoma"/>
              </a:rPr>
              <a:t>30</a:t>
            </a:r>
            <a:r>
              <a:rPr sz="2400" spc="-180" dirty="0">
                <a:solidFill>
                  <a:srgbClr val="001E2D"/>
                </a:solidFill>
                <a:latin typeface="Tahoma"/>
                <a:cs typeface="Tahoma"/>
              </a:rPr>
              <a:t> </a:t>
            </a:r>
            <a:r>
              <a:rPr sz="2400" spc="-225" dirty="0">
                <a:solidFill>
                  <a:srgbClr val="001E2D"/>
                </a:solidFill>
                <a:latin typeface="Tahoma"/>
                <a:cs typeface="Tahoma"/>
              </a:rPr>
              <a:t>days,</a:t>
            </a:r>
            <a:r>
              <a:rPr sz="2400" spc="-190" dirty="0">
                <a:solidFill>
                  <a:srgbClr val="001E2D"/>
                </a:solidFill>
                <a:latin typeface="Tahoma"/>
                <a:cs typeface="Tahoma"/>
              </a:rPr>
              <a:t> </a:t>
            </a:r>
            <a:r>
              <a:rPr sz="2400" spc="-155" dirty="0">
                <a:solidFill>
                  <a:srgbClr val="001E2D"/>
                </a:solidFill>
                <a:latin typeface="Tahoma"/>
                <a:cs typeface="Tahoma"/>
              </a:rPr>
              <a:t>this</a:t>
            </a:r>
            <a:r>
              <a:rPr sz="2400" spc="-195" dirty="0">
                <a:solidFill>
                  <a:srgbClr val="001E2D"/>
                </a:solidFill>
                <a:latin typeface="Tahoma"/>
                <a:cs typeface="Tahoma"/>
              </a:rPr>
              <a:t> </a:t>
            </a:r>
            <a:r>
              <a:rPr sz="2400" spc="-210" dirty="0">
                <a:solidFill>
                  <a:srgbClr val="001E2D"/>
                </a:solidFill>
                <a:latin typeface="Tahoma"/>
                <a:cs typeface="Tahoma"/>
              </a:rPr>
              <a:t>would</a:t>
            </a:r>
            <a:r>
              <a:rPr sz="2400" spc="-180" dirty="0">
                <a:solidFill>
                  <a:srgbClr val="001E2D"/>
                </a:solidFill>
                <a:latin typeface="Tahoma"/>
                <a:cs typeface="Tahoma"/>
              </a:rPr>
              <a:t> </a:t>
            </a:r>
            <a:r>
              <a:rPr sz="2400" spc="-240" dirty="0">
                <a:solidFill>
                  <a:srgbClr val="001E2D"/>
                </a:solidFill>
                <a:latin typeface="Tahoma"/>
                <a:cs typeface="Tahoma"/>
              </a:rPr>
              <a:t>be</a:t>
            </a:r>
            <a:r>
              <a:rPr sz="2400" spc="-190" dirty="0">
                <a:solidFill>
                  <a:srgbClr val="001E2D"/>
                </a:solidFill>
                <a:latin typeface="Tahoma"/>
                <a:cs typeface="Tahoma"/>
              </a:rPr>
              <a:t> </a:t>
            </a:r>
            <a:r>
              <a:rPr sz="2400" spc="-215" dirty="0">
                <a:solidFill>
                  <a:srgbClr val="001E2D"/>
                </a:solidFill>
                <a:latin typeface="Tahoma"/>
                <a:cs typeface="Tahoma"/>
              </a:rPr>
              <a:t>because </a:t>
            </a:r>
            <a:r>
              <a:rPr sz="2400" spc="-170" dirty="0">
                <a:solidFill>
                  <a:srgbClr val="001E2D"/>
                </a:solidFill>
                <a:latin typeface="Tahoma"/>
                <a:cs typeface="Tahoma"/>
              </a:rPr>
              <a:t>customers </a:t>
            </a:r>
            <a:r>
              <a:rPr sz="2400" spc="-210" dirty="0">
                <a:solidFill>
                  <a:srgbClr val="001E2D"/>
                </a:solidFill>
                <a:latin typeface="Tahoma"/>
                <a:cs typeface="Tahoma"/>
              </a:rPr>
              <a:t>would</a:t>
            </a:r>
            <a:r>
              <a:rPr sz="2400" spc="-195" dirty="0">
                <a:solidFill>
                  <a:srgbClr val="001E2D"/>
                </a:solidFill>
                <a:latin typeface="Tahoma"/>
                <a:cs typeface="Tahoma"/>
              </a:rPr>
              <a:t> </a:t>
            </a:r>
            <a:r>
              <a:rPr sz="2400" spc="-210" dirty="0">
                <a:solidFill>
                  <a:srgbClr val="001E2D"/>
                </a:solidFill>
                <a:latin typeface="Tahoma"/>
                <a:cs typeface="Tahoma"/>
              </a:rPr>
              <a:t>rent </a:t>
            </a:r>
            <a:r>
              <a:rPr sz="2400" spc="-225" dirty="0">
                <a:solidFill>
                  <a:srgbClr val="001E2D"/>
                </a:solidFill>
                <a:latin typeface="Tahoma"/>
                <a:cs typeface="Tahoma"/>
              </a:rPr>
              <a:t>out</a:t>
            </a:r>
            <a:r>
              <a:rPr sz="2400" spc="-200" dirty="0">
                <a:solidFill>
                  <a:srgbClr val="001E2D"/>
                </a:solidFill>
                <a:latin typeface="Tahoma"/>
                <a:cs typeface="Tahoma"/>
              </a:rPr>
              <a:t> </a:t>
            </a:r>
            <a:r>
              <a:rPr sz="2400" spc="-265" dirty="0">
                <a:solidFill>
                  <a:srgbClr val="001E2D"/>
                </a:solidFill>
                <a:latin typeface="Tahoma"/>
                <a:cs typeface="Tahoma"/>
              </a:rPr>
              <a:t>on</a:t>
            </a:r>
            <a:r>
              <a:rPr sz="2400" spc="-190" dirty="0">
                <a:solidFill>
                  <a:srgbClr val="001E2D"/>
                </a:solidFill>
                <a:latin typeface="Tahoma"/>
                <a:cs typeface="Tahoma"/>
              </a:rPr>
              <a:t> </a:t>
            </a:r>
            <a:r>
              <a:rPr sz="2400" spc="-210" dirty="0">
                <a:solidFill>
                  <a:srgbClr val="001E2D"/>
                </a:solidFill>
                <a:latin typeface="Tahoma"/>
                <a:cs typeface="Tahoma"/>
              </a:rPr>
              <a:t>a</a:t>
            </a:r>
            <a:r>
              <a:rPr sz="2400" spc="-190" dirty="0">
                <a:solidFill>
                  <a:srgbClr val="001E2D"/>
                </a:solidFill>
                <a:latin typeface="Tahoma"/>
                <a:cs typeface="Tahoma"/>
              </a:rPr>
              <a:t> </a:t>
            </a:r>
            <a:r>
              <a:rPr sz="2400" spc="-245" dirty="0">
                <a:solidFill>
                  <a:srgbClr val="001E2D"/>
                </a:solidFill>
                <a:latin typeface="Tahoma"/>
                <a:cs typeface="Tahoma"/>
              </a:rPr>
              <a:t>monthly</a:t>
            </a:r>
            <a:r>
              <a:rPr sz="2400" spc="-190" dirty="0">
                <a:solidFill>
                  <a:srgbClr val="001E2D"/>
                </a:solidFill>
                <a:latin typeface="Tahoma"/>
                <a:cs typeface="Tahoma"/>
              </a:rPr>
              <a:t> </a:t>
            </a:r>
            <a:r>
              <a:rPr sz="2400" spc="-10" dirty="0">
                <a:solidFill>
                  <a:srgbClr val="001E2D"/>
                </a:solidFill>
                <a:latin typeface="Tahoma"/>
                <a:cs typeface="Tahoma"/>
              </a:rPr>
              <a:t>basis.</a:t>
            </a:r>
            <a:endParaRPr sz="2400">
              <a:latin typeface="Tahoma"/>
              <a:cs typeface="Tahoma"/>
            </a:endParaRPr>
          </a:p>
          <a:p>
            <a:pPr marL="355600" marR="278765" indent="-342900" algn="just">
              <a:lnSpc>
                <a:spcPct val="100000"/>
              </a:lnSpc>
              <a:spcBef>
                <a:spcPts val="994"/>
              </a:spcBef>
              <a:buSzPct val="79166"/>
              <a:buFont typeface="Wingdings"/>
              <a:buChar char=""/>
              <a:tabLst>
                <a:tab pos="355600" algn="l"/>
              </a:tabLst>
            </a:pPr>
            <a:r>
              <a:rPr sz="2400" spc="-210" dirty="0">
                <a:solidFill>
                  <a:srgbClr val="001E2D"/>
                </a:solidFill>
                <a:latin typeface="Tahoma"/>
                <a:cs typeface="Tahoma"/>
              </a:rPr>
              <a:t>After</a:t>
            </a:r>
            <a:r>
              <a:rPr sz="2400" spc="20" dirty="0">
                <a:solidFill>
                  <a:srgbClr val="001E2D"/>
                </a:solidFill>
                <a:latin typeface="Tahoma"/>
                <a:cs typeface="Tahoma"/>
              </a:rPr>
              <a:t> </a:t>
            </a:r>
            <a:r>
              <a:rPr sz="2400" spc="-540" dirty="0">
                <a:solidFill>
                  <a:srgbClr val="001E2D"/>
                </a:solidFill>
                <a:latin typeface="Tahoma"/>
                <a:cs typeface="Tahoma"/>
              </a:rPr>
              <a:t>30</a:t>
            </a:r>
            <a:r>
              <a:rPr sz="2400" spc="355" dirty="0">
                <a:solidFill>
                  <a:srgbClr val="001E2D"/>
                </a:solidFill>
                <a:latin typeface="Tahoma"/>
                <a:cs typeface="Tahoma"/>
              </a:rPr>
              <a:t> </a:t>
            </a:r>
            <a:r>
              <a:rPr sz="2400" spc="-285" dirty="0">
                <a:solidFill>
                  <a:srgbClr val="001E2D"/>
                </a:solidFill>
                <a:latin typeface="Tahoma"/>
                <a:cs typeface="Tahoma"/>
              </a:rPr>
              <a:t>days,</a:t>
            </a:r>
            <a:r>
              <a:rPr sz="2400" spc="95" dirty="0">
                <a:solidFill>
                  <a:srgbClr val="001E2D"/>
                </a:solidFill>
                <a:latin typeface="Tahoma"/>
                <a:cs typeface="Tahoma"/>
              </a:rPr>
              <a:t> </a:t>
            </a:r>
            <a:r>
              <a:rPr sz="2400" spc="-430" dirty="0">
                <a:solidFill>
                  <a:srgbClr val="001E2D"/>
                </a:solidFill>
                <a:latin typeface="Tahoma"/>
                <a:cs typeface="Tahoma"/>
              </a:rPr>
              <a:t>we</a:t>
            </a:r>
            <a:r>
              <a:rPr sz="2400" spc="245" dirty="0">
                <a:solidFill>
                  <a:srgbClr val="001E2D"/>
                </a:solidFill>
                <a:latin typeface="Tahoma"/>
                <a:cs typeface="Tahoma"/>
              </a:rPr>
              <a:t> </a:t>
            </a:r>
            <a:r>
              <a:rPr sz="2400" spc="-360" dirty="0">
                <a:solidFill>
                  <a:srgbClr val="001E2D"/>
                </a:solidFill>
                <a:latin typeface="Tahoma"/>
                <a:cs typeface="Tahoma"/>
              </a:rPr>
              <a:t>can</a:t>
            </a:r>
            <a:r>
              <a:rPr sz="2400" spc="170" dirty="0">
                <a:solidFill>
                  <a:srgbClr val="001E2D"/>
                </a:solidFill>
                <a:latin typeface="Tahoma"/>
                <a:cs typeface="Tahoma"/>
              </a:rPr>
              <a:t> </a:t>
            </a:r>
            <a:r>
              <a:rPr sz="2400" spc="-220" dirty="0">
                <a:solidFill>
                  <a:srgbClr val="001E2D"/>
                </a:solidFill>
                <a:latin typeface="Tahoma"/>
                <a:cs typeface="Tahoma"/>
              </a:rPr>
              <a:t>also</a:t>
            </a:r>
            <a:r>
              <a:rPr sz="2400" spc="35" dirty="0">
                <a:solidFill>
                  <a:srgbClr val="001E2D"/>
                </a:solidFill>
                <a:latin typeface="Tahoma"/>
                <a:cs typeface="Tahoma"/>
              </a:rPr>
              <a:t> </a:t>
            </a:r>
            <a:r>
              <a:rPr sz="2400" spc="-290" dirty="0">
                <a:solidFill>
                  <a:srgbClr val="001E2D"/>
                </a:solidFill>
                <a:latin typeface="Tahoma"/>
                <a:cs typeface="Tahoma"/>
              </a:rPr>
              <a:t>see</a:t>
            </a:r>
            <a:r>
              <a:rPr sz="2400" spc="100" dirty="0">
                <a:solidFill>
                  <a:srgbClr val="001E2D"/>
                </a:solidFill>
                <a:latin typeface="Tahoma"/>
                <a:cs typeface="Tahoma"/>
              </a:rPr>
              <a:t> </a:t>
            </a:r>
            <a:r>
              <a:rPr sz="2400" spc="-215" dirty="0">
                <a:solidFill>
                  <a:srgbClr val="001E2D"/>
                </a:solidFill>
                <a:latin typeface="Tahoma"/>
                <a:cs typeface="Tahoma"/>
              </a:rPr>
              <a:t>small</a:t>
            </a:r>
            <a:r>
              <a:rPr sz="2400" spc="30" dirty="0">
                <a:solidFill>
                  <a:srgbClr val="001E2D"/>
                </a:solidFill>
                <a:latin typeface="Tahoma"/>
                <a:cs typeface="Tahoma"/>
              </a:rPr>
              <a:t> </a:t>
            </a:r>
            <a:r>
              <a:rPr sz="2400" spc="-215" dirty="0">
                <a:solidFill>
                  <a:srgbClr val="001E2D"/>
                </a:solidFill>
                <a:latin typeface="Tahoma"/>
                <a:cs typeface="Tahoma"/>
              </a:rPr>
              <a:t>spikes,</a:t>
            </a:r>
            <a:r>
              <a:rPr sz="2400" spc="140" dirty="0">
                <a:solidFill>
                  <a:srgbClr val="001E2D"/>
                </a:solidFill>
                <a:latin typeface="Tahoma"/>
                <a:cs typeface="Tahoma"/>
              </a:rPr>
              <a:t> </a:t>
            </a:r>
            <a:r>
              <a:rPr sz="2400" spc="-85" dirty="0">
                <a:solidFill>
                  <a:srgbClr val="001E2D"/>
                </a:solidFill>
                <a:latin typeface="Tahoma"/>
                <a:cs typeface="Tahoma"/>
              </a:rPr>
              <a:t>this </a:t>
            </a:r>
            <a:r>
              <a:rPr sz="2400" spc="-355" dirty="0">
                <a:solidFill>
                  <a:srgbClr val="001E2D"/>
                </a:solidFill>
                <a:latin typeface="Tahoma"/>
                <a:cs typeface="Tahoma"/>
              </a:rPr>
              <a:t>can</a:t>
            </a:r>
            <a:r>
              <a:rPr sz="2400" spc="165" dirty="0">
                <a:solidFill>
                  <a:srgbClr val="001E2D"/>
                </a:solidFill>
                <a:latin typeface="Tahoma"/>
                <a:cs typeface="Tahoma"/>
              </a:rPr>
              <a:t> </a:t>
            </a:r>
            <a:r>
              <a:rPr sz="2400" spc="-210" dirty="0">
                <a:solidFill>
                  <a:srgbClr val="001E2D"/>
                </a:solidFill>
                <a:latin typeface="Tahoma"/>
                <a:cs typeface="Tahoma"/>
              </a:rPr>
              <a:t>also</a:t>
            </a:r>
            <a:r>
              <a:rPr sz="2400" spc="25" dirty="0">
                <a:solidFill>
                  <a:srgbClr val="001E2D"/>
                </a:solidFill>
                <a:latin typeface="Tahoma"/>
                <a:cs typeface="Tahoma"/>
              </a:rPr>
              <a:t> </a:t>
            </a:r>
            <a:r>
              <a:rPr sz="2400" spc="-505" dirty="0">
                <a:solidFill>
                  <a:srgbClr val="001E2D"/>
                </a:solidFill>
                <a:latin typeface="Tahoma"/>
                <a:cs typeface="Tahoma"/>
              </a:rPr>
              <a:t>be</a:t>
            </a:r>
            <a:r>
              <a:rPr sz="2400" spc="315" dirty="0">
                <a:solidFill>
                  <a:srgbClr val="001E2D"/>
                </a:solidFill>
                <a:latin typeface="Tahoma"/>
                <a:cs typeface="Tahoma"/>
              </a:rPr>
              <a:t> </a:t>
            </a:r>
            <a:r>
              <a:rPr sz="2400" spc="-225" dirty="0">
                <a:solidFill>
                  <a:srgbClr val="001E2D"/>
                </a:solidFill>
                <a:latin typeface="Tahoma"/>
                <a:cs typeface="Tahoma"/>
              </a:rPr>
              <a:t>explained</a:t>
            </a:r>
            <a:r>
              <a:rPr sz="2400" spc="40" dirty="0">
                <a:solidFill>
                  <a:srgbClr val="001E2D"/>
                </a:solidFill>
                <a:latin typeface="Tahoma"/>
                <a:cs typeface="Tahoma"/>
              </a:rPr>
              <a:t> </a:t>
            </a:r>
            <a:r>
              <a:rPr sz="2400" spc="-565" dirty="0">
                <a:solidFill>
                  <a:srgbClr val="001E2D"/>
                </a:solidFill>
                <a:latin typeface="Tahoma"/>
                <a:cs typeface="Tahoma"/>
              </a:rPr>
              <a:t>by</a:t>
            </a:r>
            <a:r>
              <a:rPr sz="2400" spc="375" dirty="0">
                <a:solidFill>
                  <a:srgbClr val="001E2D"/>
                </a:solidFill>
                <a:latin typeface="Tahoma"/>
                <a:cs typeface="Tahoma"/>
              </a:rPr>
              <a:t> </a:t>
            </a:r>
            <a:r>
              <a:rPr sz="2400" spc="-330" dirty="0">
                <a:solidFill>
                  <a:srgbClr val="001E2D"/>
                </a:solidFill>
                <a:latin typeface="Tahoma"/>
                <a:cs typeface="Tahoma"/>
              </a:rPr>
              <a:t>the</a:t>
            </a:r>
            <a:r>
              <a:rPr sz="2400" spc="145" dirty="0">
                <a:solidFill>
                  <a:srgbClr val="001E2D"/>
                </a:solidFill>
                <a:latin typeface="Tahoma"/>
                <a:cs typeface="Tahoma"/>
              </a:rPr>
              <a:t> </a:t>
            </a:r>
            <a:r>
              <a:rPr sz="2400" spc="-285" dirty="0">
                <a:solidFill>
                  <a:srgbClr val="001E2D"/>
                </a:solidFill>
                <a:latin typeface="Tahoma"/>
                <a:cs typeface="Tahoma"/>
              </a:rPr>
              <a:t>monthly</a:t>
            </a:r>
            <a:r>
              <a:rPr sz="2400" spc="160" dirty="0">
                <a:solidFill>
                  <a:srgbClr val="001E2D"/>
                </a:solidFill>
                <a:latin typeface="Tahoma"/>
                <a:cs typeface="Tahoma"/>
              </a:rPr>
              <a:t> </a:t>
            </a:r>
            <a:r>
              <a:rPr sz="2400" spc="-290" dirty="0">
                <a:solidFill>
                  <a:srgbClr val="001E2D"/>
                </a:solidFill>
                <a:latin typeface="Tahoma"/>
                <a:cs typeface="Tahoma"/>
              </a:rPr>
              <a:t>rent</a:t>
            </a:r>
            <a:r>
              <a:rPr sz="2400" spc="145" dirty="0">
                <a:solidFill>
                  <a:srgbClr val="001E2D"/>
                </a:solidFill>
                <a:latin typeface="Tahoma"/>
                <a:cs typeface="Tahoma"/>
              </a:rPr>
              <a:t> </a:t>
            </a:r>
            <a:r>
              <a:rPr sz="2400" spc="-140" dirty="0">
                <a:solidFill>
                  <a:srgbClr val="001E2D"/>
                </a:solidFill>
                <a:latin typeface="Tahoma"/>
                <a:cs typeface="Tahoma"/>
              </a:rPr>
              <a:t>taking </a:t>
            </a:r>
            <a:r>
              <a:rPr sz="2400" spc="-60" dirty="0">
                <a:solidFill>
                  <a:srgbClr val="001E2D"/>
                </a:solidFill>
                <a:latin typeface="Tahoma"/>
                <a:cs typeface="Tahoma"/>
              </a:rPr>
              <a:t>trend.</a:t>
            </a:r>
            <a:endParaRPr sz="2400">
              <a:latin typeface="Tahoma"/>
              <a:cs typeface="Tahoma"/>
            </a:endParaRPr>
          </a:p>
          <a:p>
            <a:pPr marL="355600" marR="5080" indent="-342900">
              <a:lnSpc>
                <a:spcPct val="100000"/>
              </a:lnSpc>
              <a:spcBef>
                <a:spcPts val="1000"/>
              </a:spcBef>
              <a:buSzPct val="79166"/>
              <a:buFont typeface="Wingdings"/>
              <a:buChar char=""/>
              <a:tabLst>
                <a:tab pos="355600" algn="l"/>
              </a:tabLst>
            </a:pPr>
            <a:r>
              <a:rPr sz="2400" spc="-200" dirty="0">
                <a:solidFill>
                  <a:srgbClr val="001E2D"/>
                </a:solidFill>
                <a:latin typeface="Tahoma"/>
                <a:cs typeface="Tahoma"/>
              </a:rPr>
              <a:t>Manhattan</a:t>
            </a:r>
            <a:r>
              <a:rPr sz="2400" spc="-215" dirty="0">
                <a:solidFill>
                  <a:srgbClr val="001E2D"/>
                </a:solidFill>
                <a:latin typeface="Tahoma"/>
                <a:cs typeface="Tahoma"/>
              </a:rPr>
              <a:t> </a:t>
            </a:r>
            <a:r>
              <a:rPr sz="2400" spc="-245" dirty="0">
                <a:solidFill>
                  <a:srgbClr val="001E2D"/>
                </a:solidFill>
                <a:latin typeface="Tahoma"/>
                <a:cs typeface="Tahoma"/>
              </a:rPr>
              <a:t>&amp;Queens</a:t>
            </a:r>
            <a:r>
              <a:rPr sz="2400" spc="-195" dirty="0">
                <a:solidFill>
                  <a:srgbClr val="001E2D"/>
                </a:solidFill>
                <a:latin typeface="Tahoma"/>
                <a:cs typeface="Tahoma"/>
              </a:rPr>
              <a:t> </a:t>
            </a:r>
            <a:r>
              <a:rPr sz="2400" spc="-250" dirty="0">
                <a:solidFill>
                  <a:srgbClr val="001E2D"/>
                </a:solidFill>
                <a:latin typeface="Tahoma"/>
                <a:cs typeface="Tahoma"/>
              </a:rPr>
              <a:t>have</a:t>
            </a:r>
            <a:r>
              <a:rPr sz="2400" spc="-185" dirty="0">
                <a:solidFill>
                  <a:srgbClr val="001E2D"/>
                </a:solidFill>
                <a:latin typeface="Tahoma"/>
                <a:cs typeface="Tahoma"/>
              </a:rPr>
              <a:t> </a:t>
            </a:r>
            <a:r>
              <a:rPr sz="2400" spc="-220" dirty="0">
                <a:solidFill>
                  <a:srgbClr val="001E2D"/>
                </a:solidFill>
                <a:latin typeface="Tahoma"/>
                <a:cs typeface="Tahoma"/>
              </a:rPr>
              <a:t>higher</a:t>
            </a:r>
            <a:r>
              <a:rPr sz="2400" spc="-195" dirty="0">
                <a:solidFill>
                  <a:srgbClr val="001E2D"/>
                </a:solidFill>
                <a:latin typeface="Tahoma"/>
                <a:cs typeface="Tahoma"/>
              </a:rPr>
              <a:t> </a:t>
            </a:r>
            <a:r>
              <a:rPr sz="2400" spc="-275" dirty="0">
                <a:solidFill>
                  <a:srgbClr val="001E2D"/>
                </a:solidFill>
                <a:latin typeface="Tahoma"/>
                <a:cs typeface="Tahoma"/>
              </a:rPr>
              <a:t>number</a:t>
            </a:r>
            <a:r>
              <a:rPr sz="2400" spc="-204" dirty="0">
                <a:solidFill>
                  <a:srgbClr val="001E2D"/>
                </a:solidFill>
                <a:latin typeface="Tahoma"/>
                <a:cs typeface="Tahoma"/>
              </a:rPr>
              <a:t> </a:t>
            </a:r>
            <a:r>
              <a:rPr sz="2400" spc="-185" dirty="0">
                <a:solidFill>
                  <a:srgbClr val="001E2D"/>
                </a:solidFill>
                <a:latin typeface="Tahoma"/>
                <a:cs typeface="Tahoma"/>
              </a:rPr>
              <a:t>of </a:t>
            </a:r>
            <a:r>
              <a:rPr sz="2400" spc="-254" dirty="0">
                <a:solidFill>
                  <a:srgbClr val="001E2D"/>
                </a:solidFill>
                <a:latin typeface="Tahoma"/>
                <a:cs typeface="Tahoma"/>
              </a:rPr>
              <a:t>30</a:t>
            </a:r>
            <a:r>
              <a:rPr sz="2400" spc="-180" dirty="0">
                <a:solidFill>
                  <a:srgbClr val="001E2D"/>
                </a:solidFill>
                <a:latin typeface="Tahoma"/>
                <a:cs typeface="Tahoma"/>
              </a:rPr>
              <a:t> </a:t>
            </a:r>
            <a:r>
              <a:rPr sz="2400" spc="-285" dirty="0">
                <a:solidFill>
                  <a:srgbClr val="001E2D"/>
                </a:solidFill>
                <a:latin typeface="Tahoma"/>
                <a:cs typeface="Tahoma"/>
              </a:rPr>
              <a:t>day </a:t>
            </a:r>
            <a:r>
              <a:rPr sz="2400" spc="-229" dirty="0">
                <a:solidFill>
                  <a:srgbClr val="001E2D"/>
                </a:solidFill>
                <a:latin typeface="Tahoma"/>
                <a:cs typeface="Tahoma"/>
              </a:rPr>
              <a:t>bookings</a:t>
            </a:r>
            <a:r>
              <a:rPr sz="2400" spc="-190" dirty="0">
                <a:solidFill>
                  <a:srgbClr val="001E2D"/>
                </a:solidFill>
                <a:latin typeface="Tahoma"/>
                <a:cs typeface="Tahoma"/>
              </a:rPr>
              <a:t> </a:t>
            </a:r>
            <a:r>
              <a:rPr sz="2400" spc="-254" dirty="0">
                <a:solidFill>
                  <a:srgbClr val="001E2D"/>
                </a:solidFill>
                <a:latin typeface="Tahoma"/>
                <a:cs typeface="Tahoma"/>
              </a:rPr>
              <a:t>compared</a:t>
            </a:r>
            <a:r>
              <a:rPr sz="2400" spc="-215" dirty="0">
                <a:solidFill>
                  <a:srgbClr val="001E2D"/>
                </a:solidFill>
                <a:latin typeface="Tahoma"/>
                <a:cs typeface="Tahoma"/>
              </a:rPr>
              <a:t> </a:t>
            </a:r>
            <a:r>
              <a:rPr sz="2400" spc="-195" dirty="0">
                <a:solidFill>
                  <a:srgbClr val="001E2D"/>
                </a:solidFill>
                <a:latin typeface="Tahoma"/>
                <a:cs typeface="Tahoma"/>
              </a:rPr>
              <a:t>to </a:t>
            </a:r>
            <a:r>
              <a:rPr sz="2400" spc="-210" dirty="0">
                <a:solidFill>
                  <a:srgbClr val="001E2D"/>
                </a:solidFill>
                <a:latin typeface="Tahoma"/>
                <a:cs typeface="Tahoma"/>
              </a:rPr>
              <a:t>the</a:t>
            </a:r>
            <a:r>
              <a:rPr sz="2400" spc="-200" dirty="0">
                <a:solidFill>
                  <a:srgbClr val="001E2D"/>
                </a:solidFill>
                <a:latin typeface="Tahoma"/>
                <a:cs typeface="Tahoma"/>
              </a:rPr>
              <a:t> </a:t>
            </a:r>
            <a:r>
              <a:rPr sz="2400" spc="-204" dirty="0">
                <a:solidFill>
                  <a:srgbClr val="001E2D"/>
                </a:solidFill>
                <a:latin typeface="Tahoma"/>
                <a:cs typeface="Tahoma"/>
              </a:rPr>
              <a:t>others.</a:t>
            </a:r>
            <a:r>
              <a:rPr sz="2400" spc="-210" dirty="0">
                <a:solidFill>
                  <a:srgbClr val="001E2D"/>
                </a:solidFill>
                <a:latin typeface="Tahoma"/>
                <a:cs typeface="Tahoma"/>
              </a:rPr>
              <a:t> </a:t>
            </a:r>
            <a:r>
              <a:rPr sz="2400" spc="-280" dirty="0">
                <a:solidFill>
                  <a:srgbClr val="001E2D"/>
                </a:solidFill>
                <a:latin typeface="Tahoma"/>
                <a:cs typeface="Tahoma"/>
              </a:rPr>
              <a:t>The</a:t>
            </a:r>
            <a:r>
              <a:rPr sz="2400" spc="-185" dirty="0">
                <a:solidFill>
                  <a:srgbClr val="001E2D"/>
                </a:solidFill>
                <a:latin typeface="Tahoma"/>
                <a:cs typeface="Tahoma"/>
              </a:rPr>
              <a:t> </a:t>
            </a:r>
            <a:r>
              <a:rPr sz="2400" spc="-215" dirty="0">
                <a:solidFill>
                  <a:srgbClr val="001E2D"/>
                </a:solidFill>
                <a:latin typeface="Tahoma"/>
                <a:cs typeface="Tahoma"/>
              </a:rPr>
              <a:t>reason</a:t>
            </a:r>
            <a:r>
              <a:rPr sz="2400" spc="-210" dirty="0">
                <a:solidFill>
                  <a:srgbClr val="001E2D"/>
                </a:solidFill>
                <a:latin typeface="Tahoma"/>
                <a:cs typeface="Tahoma"/>
              </a:rPr>
              <a:t> </a:t>
            </a:r>
            <a:r>
              <a:rPr sz="2400" spc="-125" dirty="0">
                <a:solidFill>
                  <a:srgbClr val="001E2D"/>
                </a:solidFill>
                <a:latin typeface="Tahoma"/>
                <a:cs typeface="Tahoma"/>
              </a:rPr>
              <a:t>could </a:t>
            </a:r>
            <a:r>
              <a:rPr sz="2400" spc="-240" dirty="0">
                <a:solidFill>
                  <a:srgbClr val="001E2D"/>
                </a:solidFill>
                <a:latin typeface="Tahoma"/>
                <a:cs typeface="Tahoma"/>
              </a:rPr>
              <a:t>be</a:t>
            </a:r>
            <a:r>
              <a:rPr sz="2400" spc="-190" dirty="0">
                <a:solidFill>
                  <a:srgbClr val="001E2D"/>
                </a:solidFill>
                <a:latin typeface="Tahoma"/>
                <a:cs typeface="Tahoma"/>
              </a:rPr>
              <a:t> </a:t>
            </a:r>
            <a:r>
              <a:rPr sz="2400" spc="-180" dirty="0">
                <a:solidFill>
                  <a:srgbClr val="001E2D"/>
                </a:solidFill>
                <a:latin typeface="Tahoma"/>
                <a:cs typeface="Tahoma"/>
              </a:rPr>
              <a:t>either</a:t>
            </a:r>
            <a:r>
              <a:rPr sz="2400" spc="-210" dirty="0">
                <a:solidFill>
                  <a:srgbClr val="001E2D"/>
                </a:solidFill>
                <a:latin typeface="Tahoma"/>
                <a:cs typeface="Tahoma"/>
              </a:rPr>
              <a:t> </a:t>
            </a:r>
            <a:r>
              <a:rPr sz="2400" spc="-165" dirty="0">
                <a:solidFill>
                  <a:srgbClr val="001E2D"/>
                </a:solidFill>
                <a:latin typeface="Tahoma"/>
                <a:cs typeface="Tahoma"/>
              </a:rPr>
              <a:t>tourists</a:t>
            </a:r>
            <a:r>
              <a:rPr sz="2400" spc="-200" dirty="0">
                <a:solidFill>
                  <a:srgbClr val="001E2D"/>
                </a:solidFill>
                <a:latin typeface="Tahoma"/>
                <a:cs typeface="Tahoma"/>
              </a:rPr>
              <a:t> </a:t>
            </a:r>
            <a:r>
              <a:rPr sz="2400" spc="-235" dirty="0">
                <a:solidFill>
                  <a:srgbClr val="001E2D"/>
                </a:solidFill>
                <a:latin typeface="Tahoma"/>
                <a:cs typeface="Tahoma"/>
              </a:rPr>
              <a:t>booking</a:t>
            </a:r>
            <a:r>
              <a:rPr sz="2400" spc="-200" dirty="0">
                <a:solidFill>
                  <a:srgbClr val="001E2D"/>
                </a:solidFill>
                <a:latin typeface="Tahoma"/>
                <a:cs typeface="Tahoma"/>
              </a:rPr>
              <a:t> </a:t>
            </a:r>
            <a:r>
              <a:rPr sz="2400" spc="-210" dirty="0">
                <a:solidFill>
                  <a:srgbClr val="001E2D"/>
                </a:solidFill>
                <a:latin typeface="Tahoma"/>
                <a:cs typeface="Tahoma"/>
              </a:rPr>
              <a:t>long</a:t>
            </a:r>
            <a:r>
              <a:rPr sz="2400" spc="-185" dirty="0">
                <a:solidFill>
                  <a:srgbClr val="001E2D"/>
                </a:solidFill>
                <a:latin typeface="Tahoma"/>
                <a:cs typeface="Tahoma"/>
              </a:rPr>
              <a:t> stays </a:t>
            </a:r>
            <a:r>
              <a:rPr sz="2400" spc="-225" dirty="0">
                <a:solidFill>
                  <a:srgbClr val="001E2D"/>
                </a:solidFill>
                <a:latin typeface="Tahoma"/>
                <a:cs typeface="Tahoma"/>
              </a:rPr>
              <a:t>or</a:t>
            </a:r>
            <a:r>
              <a:rPr sz="2400" spc="-200" dirty="0">
                <a:solidFill>
                  <a:srgbClr val="001E2D"/>
                </a:solidFill>
                <a:latin typeface="Tahoma"/>
                <a:cs typeface="Tahoma"/>
              </a:rPr>
              <a:t> </a:t>
            </a:r>
            <a:r>
              <a:rPr sz="2400" spc="-240" dirty="0">
                <a:solidFill>
                  <a:srgbClr val="001E2D"/>
                </a:solidFill>
                <a:latin typeface="Tahoma"/>
                <a:cs typeface="Tahoma"/>
              </a:rPr>
              <a:t>mid-</a:t>
            </a:r>
            <a:r>
              <a:rPr sz="2400" spc="-10" dirty="0">
                <a:solidFill>
                  <a:srgbClr val="001E2D"/>
                </a:solidFill>
                <a:latin typeface="Tahoma"/>
                <a:cs typeface="Tahoma"/>
              </a:rPr>
              <a:t>level </a:t>
            </a:r>
            <a:r>
              <a:rPr sz="2400" spc="-235" dirty="0">
                <a:solidFill>
                  <a:srgbClr val="001E2D"/>
                </a:solidFill>
                <a:latin typeface="Tahoma"/>
                <a:cs typeface="Tahoma"/>
              </a:rPr>
              <a:t>employees</a:t>
            </a:r>
            <a:r>
              <a:rPr sz="2400" spc="-185" dirty="0">
                <a:solidFill>
                  <a:srgbClr val="001E2D"/>
                </a:solidFill>
                <a:latin typeface="Tahoma"/>
                <a:cs typeface="Tahoma"/>
              </a:rPr>
              <a:t> </a:t>
            </a:r>
            <a:r>
              <a:rPr sz="2400" spc="-245" dirty="0">
                <a:solidFill>
                  <a:srgbClr val="001E2D"/>
                </a:solidFill>
                <a:latin typeface="Tahoma"/>
                <a:cs typeface="Tahoma"/>
              </a:rPr>
              <a:t>who</a:t>
            </a:r>
            <a:r>
              <a:rPr sz="2400" spc="-180" dirty="0">
                <a:solidFill>
                  <a:srgbClr val="001E2D"/>
                </a:solidFill>
                <a:latin typeface="Tahoma"/>
                <a:cs typeface="Tahoma"/>
              </a:rPr>
              <a:t> </a:t>
            </a:r>
            <a:r>
              <a:rPr sz="2400" spc="-225" dirty="0">
                <a:solidFill>
                  <a:srgbClr val="001E2D"/>
                </a:solidFill>
                <a:latin typeface="Tahoma"/>
                <a:cs typeface="Tahoma"/>
              </a:rPr>
              <a:t>opt</a:t>
            </a:r>
            <a:r>
              <a:rPr sz="2400" spc="-195" dirty="0">
                <a:solidFill>
                  <a:srgbClr val="001E2D"/>
                </a:solidFill>
                <a:latin typeface="Tahoma"/>
                <a:cs typeface="Tahoma"/>
              </a:rPr>
              <a:t> </a:t>
            </a:r>
            <a:r>
              <a:rPr sz="2400" spc="-185" dirty="0">
                <a:solidFill>
                  <a:srgbClr val="001E2D"/>
                </a:solidFill>
                <a:latin typeface="Tahoma"/>
                <a:cs typeface="Tahoma"/>
              </a:rPr>
              <a:t>for</a:t>
            </a:r>
            <a:r>
              <a:rPr sz="2400" spc="-190" dirty="0">
                <a:solidFill>
                  <a:srgbClr val="001E2D"/>
                </a:solidFill>
                <a:latin typeface="Tahoma"/>
                <a:cs typeface="Tahoma"/>
              </a:rPr>
              <a:t> </a:t>
            </a:r>
            <a:r>
              <a:rPr sz="2400" spc="-240" dirty="0">
                <a:solidFill>
                  <a:srgbClr val="001E2D"/>
                </a:solidFill>
                <a:latin typeface="Tahoma"/>
                <a:cs typeface="Tahoma"/>
              </a:rPr>
              <a:t>budget</a:t>
            </a:r>
            <a:r>
              <a:rPr sz="2400" spc="-200" dirty="0">
                <a:solidFill>
                  <a:srgbClr val="001E2D"/>
                </a:solidFill>
                <a:latin typeface="Tahoma"/>
                <a:cs typeface="Tahoma"/>
              </a:rPr>
              <a:t> </a:t>
            </a:r>
            <a:r>
              <a:rPr sz="2400" spc="-229" dirty="0">
                <a:solidFill>
                  <a:srgbClr val="001E2D"/>
                </a:solidFill>
                <a:latin typeface="Tahoma"/>
                <a:cs typeface="Tahoma"/>
              </a:rPr>
              <a:t>bookings</a:t>
            </a:r>
            <a:r>
              <a:rPr sz="2400" spc="-200" dirty="0">
                <a:solidFill>
                  <a:srgbClr val="001E2D"/>
                </a:solidFill>
                <a:latin typeface="Tahoma"/>
                <a:cs typeface="Tahoma"/>
              </a:rPr>
              <a:t> </a:t>
            </a:r>
            <a:r>
              <a:rPr sz="2400" spc="-25" dirty="0">
                <a:solidFill>
                  <a:srgbClr val="001E2D"/>
                </a:solidFill>
                <a:latin typeface="Tahoma"/>
                <a:cs typeface="Tahoma"/>
              </a:rPr>
              <a:t>due </a:t>
            </a:r>
            <a:r>
              <a:rPr sz="2400" spc="-280" dirty="0">
                <a:solidFill>
                  <a:srgbClr val="001E2D"/>
                </a:solidFill>
                <a:latin typeface="Tahoma"/>
                <a:cs typeface="Tahoma"/>
              </a:rPr>
              <a:t>company</a:t>
            </a:r>
            <a:r>
              <a:rPr sz="2400" spc="-204" dirty="0">
                <a:solidFill>
                  <a:srgbClr val="001E2D"/>
                </a:solidFill>
                <a:latin typeface="Tahoma"/>
                <a:cs typeface="Tahoma"/>
              </a:rPr>
              <a:t> </a:t>
            </a:r>
            <a:r>
              <a:rPr sz="2400" spc="-10" dirty="0">
                <a:solidFill>
                  <a:srgbClr val="001E2D"/>
                </a:solidFill>
                <a:latin typeface="Tahoma"/>
                <a:cs typeface="Tahoma"/>
              </a:rPr>
              <a:t>visits</a:t>
            </a:r>
            <a:endParaRPr sz="2400">
              <a:latin typeface="Tahoma"/>
              <a:cs typeface="Tahom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740204" y="533398"/>
            <a:ext cx="5052508" cy="632459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fld id="{81D60167-4931-47E6-BA6A-407CBD079E47}" type="slidenum">
              <a:rPr spc="-25" dirty="0"/>
              <a:t>6</a:t>
            </a:fld>
            <a:endParaRPr spc="-25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52703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30" dirty="0"/>
              <a:t>AVAILABILITY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  <a:buSzPct val="79166"/>
              <a:buFont typeface="Wingdings"/>
              <a:buChar char=""/>
              <a:tabLst>
                <a:tab pos="355600" algn="l"/>
              </a:tabLst>
            </a:pPr>
            <a:r>
              <a:rPr spc="-145" dirty="0"/>
              <a:t>Availability</a:t>
            </a:r>
            <a:r>
              <a:rPr spc="-155" dirty="0"/>
              <a:t> </a:t>
            </a:r>
            <a:r>
              <a:rPr spc="-185" dirty="0"/>
              <a:t>of </a:t>
            </a:r>
            <a:r>
              <a:rPr spc="-220" dirty="0"/>
              <a:t>Bedford</a:t>
            </a:r>
            <a:r>
              <a:rPr spc="-185" dirty="0"/>
              <a:t> </a:t>
            </a:r>
            <a:r>
              <a:rPr spc="-90" dirty="0"/>
              <a:t>is</a:t>
            </a:r>
            <a:r>
              <a:rPr spc="-190" dirty="0"/>
              <a:t> </a:t>
            </a:r>
            <a:r>
              <a:rPr spc="-195" dirty="0"/>
              <a:t>highest</a:t>
            </a:r>
            <a:r>
              <a:rPr spc="-190" dirty="0"/>
              <a:t> </a:t>
            </a:r>
            <a:r>
              <a:rPr spc="-254" dirty="0"/>
              <a:t>and</a:t>
            </a:r>
            <a:r>
              <a:rPr spc="-195" dirty="0"/>
              <a:t> </a:t>
            </a:r>
            <a:r>
              <a:rPr spc="-114" dirty="0"/>
              <a:t>its</a:t>
            </a:r>
            <a:r>
              <a:rPr spc="-180" dirty="0"/>
              <a:t> price </a:t>
            </a:r>
            <a:r>
              <a:rPr spc="-90" dirty="0"/>
              <a:t>is</a:t>
            </a:r>
            <a:r>
              <a:rPr spc="-170" dirty="0"/>
              <a:t> </a:t>
            </a:r>
            <a:r>
              <a:rPr spc="-290" dirty="0"/>
              <a:t>on </a:t>
            </a:r>
            <a:r>
              <a:rPr spc="-210" dirty="0"/>
              <a:t>the </a:t>
            </a:r>
            <a:r>
              <a:rPr spc="-185" dirty="0"/>
              <a:t>lower</a:t>
            </a:r>
            <a:r>
              <a:rPr spc="-200" dirty="0"/>
              <a:t> </a:t>
            </a:r>
            <a:r>
              <a:rPr spc="-180" dirty="0"/>
              <a:t>side. </a:t>
            </a:r>
            <a:r>
              <a:rPr spc="-254" dirty="0"/>
              <a:t>It</a:t>
            </a:r>
            <a:r>
              <a:rPr spc="-190" dirty="0"/>
              <a:t> </a:t>
            </a:r>
            <a:r>
              <a:rPr spc="-90" dirty="0"/>
              <a:t>is</a:t>
            </a:r>
            <a:r>
              <a:rPr spc="-200" dirty="0"/>
              <a:t> </a:t>
            </a:r>
            <a:r>
              <a:rPr spc="-210" dirty="0"/>
              <a:t>a</a:t>
            </a:r>
            <a:r>
              <a:rPr spc="-185" dirty="0"/>
              <a:t> </a:t>
            </a:r>
            <a:r>
              <a:rPr spc="-254" dirty="0"/>
              <a:t>good</a:t>
            </a:r>
            <a:r>
              <a:rPr spc="-210" dirty="0"/>
              <a:t> </a:t>
            </a:r>
            <a:r>
              <a:rPr spc="-195" dirty="0"/>
              <a:t>choice </a:t>
            </a:r>
            <a:r>
              <a:rPr spc="-185" dirty="0"/>
              <a:t>for</a:t>
            </a:r>
            <a:r>
              <a:rPr spc="-210" dirty="0"/>
              <a:t> </a:t>
            </a:r>
            <a:r>
              <a:rPr spc="-105" dirty="0"/>
              <a:t>customers.</a:t>
            </a:r>
          </a:p>
          <a:p>
            <a:pPr marL="354965" indent="-342265">
              <a:lnSpc>
                <a:spcPct val="100000"/>
              </a:lnSpc>
              <a:spcBef>
                <a:spcPts val="994"/>
              </a:spcBef>
              <a:buSzPct val="79166"/>
              <a:buFont typeface="Wingdings"/>
              <a:buChar char=""/>
              <a:tabLst>
                <a:tab pos="354965" algn="l"/>
              </a:tabLst>
            </a:pPr>
            <a:r>
              <a:rPr spc="-160" dirty="0"/>
              <a:t>After</a:t>
            </a:r>
            <a:r>
              <a:rPr spc="-200" dirty="0"/>
              <a:t> </a:t>
            </a:r>
            <a:r>
              <a:rPr spc="-220" dirty="0"/>
              <a:t>Bedford,</a:t>
            </a:r>
            <a:r>
              <a:rPr spc="-195" dirty="0"/>
              <a:t> </a:t>
            </a:r>
            <a:r>
              <a:rPr spc="-235" dirty="0"/>
              <a:t>Harlem</a:t>
            </a:r>
            <a:r>
              <a:rPr spc="-180" dirty="0"/>
              <a:t> </a:t>
            </a:r>
            <a:r>
              <a:rPr spc="-150" dirty="0"/>
              <a:t>follows</a:t>
            </a:r>
            <a:r>
              <a:rPr spc="-175" dirty="0"/>
              <a:t> </a:t>
            </a:r>
            <a:r>
              <a:rPr spc="-215" dirty="0"/>
              <a:t>the</a:t>
            </a:r>
            <a:r>
              <a:rPr spc="-185" dirty="0"/>
              <a:t> </a:t>
            </a:r>
            <a:r>
              <a:rPr spc="-245" dirty="0"/>
              <a:t>same</a:t>
            </a:r>
            <a:r>
              <a:rPr spc="-165" dirty="0"/>
              <a:t> </a:t>
            </a:r>
            <a:r>
              <a:rPr spc="-25" dirty="0"/>
              <a:t>trend.</a:t>
            </a:r>
          </a:p>
          <a:p>
            <a:pPr marL="423545" indent="-410845">
              <a:lnSpc>
                <a:spcPct val="100000"/>
              </a:lnSpc>
              <a:spcBef>
                <a:spcPts val="994"/>
              </a:spcBef>
              <a:buSzPct val="79166"/>
              <a:buFont typeface="Wingdings"/>
              <a:buChar char=""/>
              <a:tabLst>
                <a:tab pos="423545" algn="l"/>
              </a:tabLst>
            </a:pPr>
            <a:r>
              <a:rPr spc="-175" dirty="0"/>
              <a:t>Chelsea’s</a:t>
            </a:r>
            <a:r>
              <a:rPr spc="-180" dirty="0"/>
              <a:t> </a:t>
            </a:r>
            <a:r>
              <a:rPr spc="-150" dirty="0"/>
              <a:t>availability</a:t>
            </a:r>
            <a:r>
              <a:rPr spc="-160" dirty="0"/>
              <a:t> </a:t>
            </a:r>
            <a:r>
              <a:rPr spc="-155" dirty="0"/>
              <a:t>low</a:t>
            </a:r>
            <a:r>
              <a:rPr spc="-185" dirty="0"/>
              <a:t> </a:t>
            </a:r>
            <a:r>
              <a:rPr spc="-229" dirty="0"/>
              <a:t>but</a:t>
            </a:r>
            <a:r>
              <a:rPr spc="-175" dirty="0"/>
              <a:t> </a:t>
            </a:r>
            <a:r>
              <a:rPr spc="-90" dirty="0"/>
              <a:t>it</a:t>
            </a:r>
            <a:r>
              <a:rPr spc="-175" dirty="0"/>
              <a:t> </a:t>
            </a:r>
            <a:r>
              <a:rPr spc="-100" dirty="0"/>
              <a:t>is</a:t>
            </a:r>
            <a:r>
              <a:rPr spc="-160" dirty="0"/>
              <a:t> </a:t>
            </a:r>
            <a:r>
              <a:rPr spc="-10" dirty="0"/>
              <a:t>costly.</a:t>
            </a:r>
          </a:p>
          <a:p>
            <a:pPr marL="423545" indent="-410845">
              <a:lnSpc>
                <a:spcPct val="100000"/>
              </a:lnSpc>
              <a:spcBef>
                <a:spcPts val="1010"/>
              </a:spcBef>
              <a:buSzPct val="79166"/>
              <a:buFont typeface="Wingdings"/>
              <a:buChar char=""/>
              <a:tabLst>
                <a:tab pos="423545" algn="l"/>
              </a:tabLst>
            </a:pPr>
            <a:r>
              <a:rPr spc="-320" dirty="0"/>
              <a:t>On</a:t>
            </a:r>
            <a:r>
              <a:rPr spc="-190" dirty="0"/>
              <a:t> </a:t>
            </a:r>
            <a:r>
              <a:rPr spc="-210" dirty="0"/>
              <a:t>the </a:t>
            </a:r>
            <a:r>
              <a:rPr spc="-220" dirty="0"/>
              <a:t>other</a:t>
            </a:r>
            <a:r>
              <a:rPr spc="-229" dirty="0"/>
              <a:t> </a:t>
            </a:r>
            <a:r>
              <a:rPr spc="-254" dirty="0"/>
              <a:t>hand,</a:t>
            </a:r>
            <a:r>
              <a:rPr spc="-204" dirty="0"/>
              <a:t> </a:t>
            </a:r>
            <a:r>
              <a:rPr spc="-120" dirty="0"/>
              <a:t>William’s</a:t>
            </a:r>
            <a:r>
              <a:rPr spc="-145" dirty="0"/>
              <a:t> </a:t>
            </a:r>
            <a:r>
              <a:rPr spc="-180" dirty="0"/>
              <a:t>price</a:t>
            </a:r>
            <a:r>
              <a:rPr spc="-195" dirty="0"/>
              <a:t> </a:t>
            </a:r>
            <a:r>
              <a:rPr spc="-90" dirty="0"/>
              <a:t>is</a:t>
            </a:r>
            <a:r>
              <a:rPr spc="-195" dirty="0"/>
              <a:t> </a:t>
            </a:r>
            <a:r>
              <a:rPr spc="-220" dirty="0"/>
              <a:t>high</a:t>
            </a:r>
            <a:r>
              <a:rPr spc="-195" dirty="0"/>
              <a:t> </a:t>
            </a:r>
            <a:r>
              <a:rPr spc="-250" dirty="0"/>
              <a:t>and</a:t>
            </a:r>
            <a:r>
              <a:rPr spc="-204" dirty="0"/>
              <a:t> </a:t>
            </a:r>
            <a:r>
              <a:rPr spc="-25" dirty="0"/>
              <a:t>has</a:t>
            </a:r>
          </a:p>
          <a:p>
            <a:pPr marL="355600">
              <a:lnSpc>
                <a:spcPct val="100000"/>
              </a:lnSpc>
            </a:pPr>
            <a:r>
              <a:rPr spc="-225" dirty="0"/>
              <a:t>average</a:t>
            </a:r>
            <a:r>
              <a:rPr spc="-185" dirty="0"/>
              <a:t> </a:t>
            </a:r>
            <a:r>
              <a:rPr spc="-75" dirty="0"/>
              <a:t>availability.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483097" y="371856"/>
            <a:ext cx="5298946" cy="602742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fld id="{81D60167-4931-47E6-BA6A-407CBD079E47}" type="slidenum">
              <a:rPr spc="-25" dirty="0"/>
              <a:t>7</a:t>
            </a:fld>
            <a:endParaRPr spc="-25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52703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5" dirty="0"/>
              <a:t>PRICE</a:t>
            </a:r>
            <a:r>
              <a:rPr spc="-114" dirty="0"/>
              <a:t> </a:t>
            </a:r>
            <a:r>
              <a:rPr spc="-70" dirty="0"/>
              <a:t>RANGE</a:t>
            </a:r>
            <a:r>
              <a:rPr spc="-100" dirty="0"/>
              <a:t> </a:t>
            </a:r>
            <a:r>
              <a:rPr spc="-10" dirty="0"/>
              <a:t>PREFERRED</a:t>
            </a:r>
            <a:r>
              <a:rPr spc="-100" dirty="0"/>
              <a:t> </a:t>
            </a:r>
            <a:r>
              <a:rPr spc="-150" dirty="0"/>
              <a:t>BY</a:t>
            </a:r>
            <a:r>
              <a:rPr spc="-40" dirty="0"/>
              <a:t> </a:t>
            </a:r>
            <a:r>
              <a:rPr spc="-25" dirty="0"/>
              <a:t>CUSTOMERS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17956" y="2599690"/>
            <a:ext cx="4815205" cy="2712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3535">
              <a:lnSpc>
                <a:spcPct val="100000"/>
              </a:lnSpc>
              <a:spcBef>
                <a:spcPts val="100"/>
              </a:spcBef>
              <a:buSzPct val="79166"/>
              <a:buFont typeface="Wingdings"/>
              <a:buChar char=""/>
              <a:tabLst>
                <a:tab pos="355600" algn="l"/>
              </a:tabLst>
            </a:pPr>
            <a:r>
              <a:rPr sz="2400" spc="-195" dirty="0">
                <a:solidFill>
                  <a:srgbClr val="001E2D"/>
                </a:solidFill>
                <a:latin typeface="Tahoma"/>
                <a:cs typeface="Tahoma"/>
              </a:rPr>
              <a:t>We</a:t>
            </a:r>
            <a:r>
              <a:rPr sz="2400" spc="-175" dirty="0">
                <a:solidFill>
                  <a:srgbClr val="001E2D"/>
                </a:solidFill>
                <a:latin typeface="Tahoma"/>
                <a:cs typeface="Tahoma"/>
              </a:rPr>
              <a:t> </a:t>
            </a:r>
            <a:r>
              <a:rPr sz="2400" spc="-250" dirty="0">
                <a:solidFill>
                  <a:srgbClr val="001E2D"/>
                </a:solidFill>
                <a:latin typeface="Tahoma"/>
                <a:cs typeface="Tahoma"/>
              </a:rPr>
              <a:t>have</a:t>
            </a:r>
            <a:r>
              <a:rPr sz="2400" spc="-180" dirty="0">
                <a:solidFill>
                  <a:srgbClr val="001E2D"/>
                </a:solidFill>
                <a:latin typeface="Tahoma"/>
                <a:cs typeface="Tahoma"/>
              </a:rPr>
              <a:t> </a:t>
            </a:r>
            <a:r>
              <a:rPr sz="2400" spc="-229" dirty="0">
                <a:solidFill>
                  <a:srgbClr val="001E2D"/>
                </a:solidFill>
                <a:latin typeface="Tahoma"/>
                <a:cs typeface="Tahoma"/>
              </a:rPr>
              <a:t>taken</a:t>
            </a:r>
            <a:r>
              <a:rPr sz="2400" spc="-200" dirty="0">
                <a:solidFill>
                  <a:srgbClr val="001E2D"/>
                </a:solidFill>
                <a:latin typeface="Tahoma"/>
                <a:cs typeface="Tahoma"/>
              </a:rPr>
              <a:t> </a:t>
            </a:r>
            <a:r>
              <a:rPr sz="2400" spc="-180" dirty="0">
                <a:solidFill>
                  <a:srgbClr val="001E2D"/>
                </a:solidFill>
                <a:latin typeface="Tahoma"/>
                <a:cs typeface="Tahoma"/>
              </a:rPr>
              <a:t>pricing</a:t>
            </a:r>
            <a:r>
              <a:rPr sz="2400" spc="-170" dirty="0">
                <a:solidFill>
                  <a:srgbClr val="001E2D"/>
                </a:solidFill>
                <a:latin typeface="Tahoma"/>
                <a:cs typeface="Tahoma"/>
              </a:rPr>
              <a:t> </a:t>
            </a:r>
            <a:r>
              <a:rPr sz="2400" spc="-210" dirty="0">
                <a:solidFill>
                  <a:srgbClr val="001E2D"/>
                </a:solidFill>
                <a:latin typeface="Tahoma"/>
                <a:cs typeface="Tahoma"/>
              </a:rPr>
              <a:t>preference</a:t>
            </a:r>
            <a:r>
              <a:rPr sz="2400" spc="-215" dirty="0">
                <a:solidFill>
                  <a:srgbClr val="001E2D"/>
                </a:solidFill>
                <a:latin typeface="Tahoma"/>
                <a:cs typeface="Tahoma"/>
              </a:rPr>
              <a:t> </a:t>
            </a:r>
            <a:r>
              <a:rPr sz="2400" spc="-190" dirty="0">
                <a:solidFill>
                  <a:srgbClr val="001E2D"/>
                </a:solidFill>
                <a:latin typeface="Tahoma"/>
                <a:cs typeface="Tahoma"/>
              </a:rPr>
              <a:t>based </a:t>
            </a:r>
            <a:r>
              <a:rPr sz="2400" spc="-265" dirty="0">
                <a:solidFill>
                  <a:srgbClr val="001E2D"/>
                </a:solidFill>
                <a:latin typeface="Tahoma"/>
                <a:cs typeface="Tahoma"/>
              </a:rPr>
              <a:t>on</a:t>
            </a:r>
            <a:r>
              <a:rPr sz="2400" spc="-195" dirty="0">
                <a:solidFill>
                  <a:srgbClr val="001E2D"/>
                </a:solidFill>
                <a:latin typeface="Tahoma"/>
                <a:cs typeface="Tahoma"/>
              </a:rPr>
              <a:t> </a:t>
            </a:r>
            <a:r>
              <a:rPr sz="2400" spc="-250" dirty="0">
                <a:solidFill>
                  <a:srgbClr val="001E2D"/>
                </a:solidFill>
                <a:latin typeface="Tahoma"/>
                <a:cs typeface="Tahoma"/>
              </a:rPr>
              <a:t>volume</a:t>
            </a:r>
            <a:r>
              <a:rPr sz="2400" spc="-195" dirty="0">
                <a:solidFill>
                  <a:srgbClr val="001E2D"/>
                </a:solidFill>
                <a:latin typeface="Tahoma"/>
                <a:cs typeface="Tahoma"/>
              </a:rPr>
              <a:t> </a:t>
            </a:r>
            <a:r>
              <a:rPr sz="2400" spc="-180" dirty="0">
                <a:solidFill>
                  <a:srgbClr val="001E2D"/>
                </a:solidFill>
                <a:latin typeface="Tahoma"/>
                <a:cs typeface="Tahoma"/>
              </a:rPr>
              <a:t>of</a:t>
            </a:r>
            <a:r>
              <a:rPr sz="2400" spc="-204" dirty="0">
                <a:solidFill>
                  <a:srgbClr val="001E2D"/>
                </a:solidFill>
                <a:latin typeface="Tahoma"/>
                <a:cs typeface="Tahoma"/>
              </a:rPr>
              <a:t> </a:t>
            </a:r>
            <a:r>
              <a:rPr sz="2400" spc="-229" dirty="0">
                <a:solidFill>
                  <a:srgbClr val="001E2D"/>
                </a:solidFill>
                <a:latin typeface="Tahoma"/>
                <a:cs typeface="Tahoma"/>
              </a:rPr>
              <a:t>bookings</a:t>
            </a:r>
            <a:r>
              <a:rPr sz="2400" spc="-195" dirty="0">
                <a:solidFill>
                  <a:srgbClr val="001E2D"/>
                </a:solidFill>
                <a:latin typeface="Tahoma"/>
                <a:cs typeface="Tahoma"/>
              </a:rPr>
              <a:t> </a:t>
            </a:r>
            <a:r>
              <a:rPr sz="2400" spc="-254" dirty="0">
                <a:solidFill>
                  <a:srgbClr val="001E2D"/>
                </a:solidFill>
                <a:latin typeface="Tahoma"/>
                <a:cs typeface="Tahoma"/>
              </a:rPr>
              <a:t>done</a:t>
            </a:r>
            <a:r>
              <a:rPr sz="2400" spc="-204" dirty="0">
                <a:solidFill>
                  <a:srgbClr val="001E2D"/>
                </a:solidFill>
                <a:latin typeface="Tahoma"/>
                <a:cs typeface="Tahoma"/>
              </a:rPr>
              <a:t> </a:t>
            </a:r>
            <a:r>
              <a:rPr sz="2400" spc="-160" dirty="0">
                <a:solidFill>
                  <a:srgbClr val="001E2D"/>
                </a:solidFill>
                <a:latin typeface="Tahoma"/>
                <a:cs typeface="Tahoma"/>
              </a:rPr>
              <a:t>in</a:t>
            </a:r>
            <a:r>
              <a:rPr sz="2400" spc="-195" dirty="0">
                <a:solidFill>
                  <a:srgbClr val="001E2D"/>
                </a:solidFill>
                <a:latin typeface="Tahoma"/>
                <a:cs typeface="Tahoma"/>
              </a:rPr>
              <a:t> </a:t>
            </a:r>
            <a:r>
              <a:rPr sz="2400" spc="-210" dirty="0">
                <a:solidFill>
                  <a:srgbClr val="001E2D"/>
                </a:solidFill>
                <a:latin typeface="Tahoma"/>
                <a:cs typeface="Tahoma"/>
              </a:rPr>
              <a:t>a</a:t>
            </a:r>
            <a:r>
              <a:rPr sz="2400" spc="-195" dirty="0">
                <a:solidFill>
                  <a:srgbClr val="001E2D"/>
                </a:solidFill>
                <a:latin typeface="Tahoma"/>
                <a:cs typeface="Tahoma"/>
              </a:rPr>
              <a:t> </a:t>
            </a:r>
            <a:r>
              <a:rPr sz="2400" spc="-10" dirty="0">
                <a:solidFill>
                  <a:srgbClr val="001E2D"/>
                </a:solidFill>
                <a:latin typeface="Tahoma"/>
                <a:cs typeface="Tahoma"/>
              </a:rPr>
              <a:t>price </a:t>
            </a:r>
            <a:r>
              <a:rPr sz="2400" spc="-70" dirty="0">
                <a:solidFill>
                  <a:srgbClr val="001E2D"/>
                </a:solidFill>
                <a:latin typeface="Tahoma"/>
                <a:cs typeface="Tahoma"/>
              </a:rPr>
              <a:t>range.</a:t>
            </a:r>
            <a:endParaRPr sz="2400">
              <a:latin typeface="Tahoma"/>
              <a:cs typeface="Tahoma"/>
            </a:endParaRPr>
          </a:p>
          <a:p>
            <a:pPr marL="355600" marR="391795" indent="-343535">
              <a:lnSpc>
                <a:spcPct val="100000"/>
              </a:lnSpc>
              <a:spcBef>
                <a:spcPts val="994"/>
              </a:spcBef>
              <a:buSzPct val="79166"/>
              <a:buFont typeface="Wingdings"/>
              <a:buChar char=""/>
              <a:tabLst>
                <a:tab pos="355600" algn="l"/>
              </a:tabLst>
            </a:pPr>
            <a:r>
              <a:rPr sz="2400" spc="-295" dirty="0">
                <a:solidFill>
                  <a:srgbClr val="001E2D"/>
                </a:solidFill>
                <a:latin typeface="Tahoma"/>
                <a:cs typeface="Tahoma"/>
              </a:rPr>
              <a:t>From</a:t>
            </a:r>
            <a:r>
              <a:rPr sz="2400" spc="-210" dirty="0">
                <a:solidFill>
                  <a:srgbClr val="001E2D"/>
                </a:solidFill>
                <a:latin typeface="Tahoma"/>
                <a:cs typeface="Tahoma"/>
              </a:rPr>
              <a:t> </a:t>
            </a:r>
            <a:r>
              <a:rPr sz="2400" spc="-240" dirty="0">
                <a:solidFill>
                  <a:srgbClr val="001E2D"/>
                </a:solidFill>
                <a:latin typeface="Tahoma"/>
                <a:cs typeface="Tahoma"/>
              </a:rPr>
              <a:t>both</a:t>
            </a:r>
            <a:r>
              <a:rPr sz="2400" spc="-210" dirty="0">
                <a:solidFill>
                  <a:srgbClr val="001E2D"/>
                </a:solidFill>
                <a:latin typeface="Tahoma"/>
                <a:cs typeface="Tahoma"/>
              </a:rPr>
              <a:t> the</a:t>
            </a:r>
            <a:r>
              <a:rPr sz="2400" spc="-204" dirty="0">
                <a:solidFill>
                  <a:srgbClr val="001E2D"/>
                </a:solidFill>
                <a:latin typeface="Tahoma"/>
                <a:cs typeface="Tahoma"/>
              </a:rPr>
              <a:t> </a:t>
            </a:r>
            <a:r>
              <a:rPr sz="2400" spc="-229" dirty="0">
                <a:solidFill>
                  <a:srgbClr val="001E2D"/>
                </a:solidFill>
                <a:latin typeface="Tahoma"/>
                <a:cs typeface="Tahoma"/>
              </a:rPr>
              <a:t>graphs,</a:t>
            </a:r>
            <a:r>
              <a:rPr sz="2400" spc="-215" dirty="0">
                <a:solidFill>
                  <a:srgbClr val="001E2D"/>
                </a:solidFill>
                <a:latin typeface="Tahoma"/>
                <a:cs typeface="Tahoma"/>
              </a:rPr>
              <a:t> </a:t>
            </a:r>
            <a:r>
              <a:rPr sz="2400" spc="-210" dirty="0">
                <a:solidFill>
                  <a:srgbClr val="001E2D"/>
                </a:solidFill>
                <a:latin typeface="Tahoma"/>
                <a:cs typeface="Tahoma"/>
              </a:rPr>
              <a:t>the</a:t>
            </a:r>
            <a:r>
              <a:rPr sz="2400" spc="-185" dirty="0">
                <a:solidFill>
                  <a:srgbClr val="001E2D"/>
                </a:solidFill>
                <a:latin typeface="Tahoma"/>
                <a:cs typeface="Tahoma"/>
              </a:rPr>
              <a:t> </a:t>
            </a:r>
            <a:r>
              <a:rPr sz="2400" spc="-190" dirty="0">
                <a:solidFill>
                  <a:srgbClr val="001E2D"/>
                </a:solidFill>
                <a:latin typeface="Tahoma"/>
                <a:cs typeface="Tahoma"/>
              </a:rPr>
              <a:t>favourable </a:t>
            </a:r>
            <a:r>
              <a:rPr sz="2400" spc="-180" dirty="0">
                <a:solidFill>
                  <a:srgbClr val="001E2D"/>
                </a:solidFill>
                <a:latin typeface="Tahoma"/>
                <a:cs typeface="Tahoma"/>
              </a:rPr>
              <a:t>price</a:t>
            </a:r>
            <a:r>
              <a:rPr sz="2400" spc="-200" dirty="0">
                <a:solidFill>
                  <a:srgbClr val="001E2D"/>
                </a:solidFill>
                <a:latin typeface="Tahoma"/>
                <a:cs typeface="Tahoma"/>
              </a:rPr>
              <a:t> </a:t>
            </a:r>
            <a:r>
              <a:rPr sz="2400" spc="-235" dirty="0">
                <a:solidFill>
                  <a:srgbClr val="001E2D"/>
                </a:solidFill>
                <a:latin typeface="Tahoma"/>
                <a:cs typeface="Tahoma"/>
              </a:rPr>
              <a:t>range</a:t>
            </a:r>
            <a:r>
              <a:rPr sz="2400" spc="-215" dirty="0">
                <a:solidFill>
                  <a:srgbClr val="001E2D"/>
                </a:solidFill>
                <a:latin typeface="Tahoma"/>
                <a:cs typeface="Tahoma"/>
              </a:rPr>
              <a:t> </a:t>
            </a:r>
            <a:r>
              <a:rPr sz="2400" spc="-90" dirty="0">
                <a:solidFill>
                  <a:srgbClr val="001E2D"/>
                </a:solidFill>
                <a:latin typeface="Tahoma"/>
                <a:cs typeface="Tahoma"/>
              </a:rPr>
              <a:t>is</a:t>
            </a:r>
            <a:r>
              <a:rPr sz="2400" spc="-180" dirty="0">
                <a:solidFill>
                  <a:srgbClr val="001E2D"/>
                </a:solidFill>
                <a:latin typeface="Tahoma"/>
                <a:cs typeface="Tahoma"/>
              </a:rPr>
              <a:t> </a:t>
            </a:r>
            <a:r>
              <a:rPr sz="2400" spc="-254" dirty="0">
                <a:solidFill>
                  <a:srgbClr val="001E2D"/>
                </a:solidFill>
                <a:latin typeface="Tahoma"/>
                <a:cs typeface="Tahoma"/>
              </a:rPr>
              <a:t>$60</a:t>
            </a:r>
            <a:r>
              <a:rPr sz="2400" spc="-200" dirty="0">
                <a:solidFill>
                  <a:srgbClr val="001E2D"/>
                </a:solidFill>
                <a:latin typeface="Tahoma"/>
                <a:cs typeface="Tahoma"/>
              </a:rPr>
              <a:t> </a:t>
            </a:r>
            <a:r>
              <a:rPr sz="2400" spc="-210" dirty="0">
                <a:solidFill>
                  <a:srgbClr val="001E2D"/>
                </a:solidFill>
                <a:latin typeface="Tahoma"/>
                <a:cs typeface="Tahoma"/>
              </a:rPr>
              <a:t>-</a:t>
            </a:r>
            <a:r>
              <a:rPr sz="2400" spc="-190" dirty="0">
                <a:solidFill>
                  <a:srgbClr val="001E2D"/>
                </a:solidFill>
                <a:latin typeface="Tahoma"/>
                <a:cs typeface="Tahoma"/>
              </a:rPr>
              <a:t> </a:t>
            </a:r>
            <a:r>
              <a:rPr sz="2400" spc="-245" dirty="0">
                <a:solidFill>
                  <a:srgbClr val="001E2D"/>
                </a:solidFill>
                <a:latin typeface="Tahoma"/>
                <a:cs typeface="Tahoma"/>
              </a:rPr>
              <a:t>$200.</a:t>
            </a:r>
            <a:r>
              <a:rPr sz="2400" spc="-204" dirty="0">
                <a:solidFill>
                  <a:srgbClr val="001E2D"/>
                </a:solidFill>
                <a:latin typeface="Tahoma"/>
                <a:cs typeface="Tahoma"/>
              </a:rPr>
              <a:t> </a:t>
            </a:r>
            <a:r>
              <a:rPr sz="2400" spc="-210" dirty="0">
                <a:solidFill>
                  <a:srgbClr val="001E2D"/>
                </a:solidFill>
                <a:latin typeface="Tahoma"/>
                <a:cs typeface="Tahoma"/>
              </a:rPr>
              <a:t>This</a:t>
            </a:r>
            <a:r>
              <a:rPr sz="2400" spc="-190" dirty="0">
                <a:solidFill>
                  <a:srgbClr val="001E2D"/>
                </a:solidFill>
                <a:latin typeface="Tahoma"/>
                <a:cs typeface="Tahoma"/>
              </a:rPr>
              <a:t> </a:t>
            </a:r>
            <a:r>
              <a:rPr sz="2400" spc="-90" dirty="0">
                <a:solidFill>
                  <a:srgbClr val="001E2D"/>
                </a:solidFill>
                <a:latin typeface="Tahoma"/>
                <a:cs typeface="Tahoma"/>
              </a:rPr>
              <a:t>is</a:t>
            </a:r>
            <a:r>
              <a:rPr sz="2400" spc="-180" dirty="0">
                <a:solidFill>
                  <a:srgbClr val="001E2D"/>
                </a:solidFill>
                <a:latin typeface="Tahoma"/>
                <a:cs typeface="Tahoma"/>
              </a:rPr>
              <a:t> </a:t>
            </a:r>
            <a:r>
              <a:rPr sz="2400" spc="-25" dirty="0">
                <a:solidFill>
                  <a:srgbClr val="001E2D"/>
                </a:solidFill>
                <a:latin typeface="Tahoma"/>
                <a:cs typeface="Tahoma"/>
              </a:rPr>
              <a:t>the </a:t>
            </a:r>
            <a:r>
              <a:rPr sz="2400" spc="-180" dirty="0">
                <a:solidFill>
                  <a:srgbClr val="001E2D"/>
                </a:solidFill>
                <a:latin typeface="Tahoma"/>
                <a:cs typeface="Tahoma"/>
              </a:rPr>
              <a:t>price</a:t>
            </a:r>
            <a:r>
              <a:rPr sz="2400" spc="-185" dirty="0">
                <a:solidFill>
                  <a:srgbClr val="001E2D"/>
                </a:solidFill>
                <a:latin typeface="Tahoma"/>
                <a:cs typeface="Tahoma"/>
              </a:rPr>
              <a:t> </a:t>
            </a:r>
            <a:r>
              <a:rPr sz="2400" spc="-235" dirty="0">
                <a:solidFill>
                  <a:srgbClr val="001E2D"/>
                </a:solidFill>
                <a:latin typeface="Tahoma"/>
                <a:cs typeface="Tahoma"/>
              </a:rPr>
              <a:t>range</a:t>
            </a:r>
            <a:r>
              <a:rPr sz="2400" spc="-200" dirty="0">
                <a:solidFill>
                  <a:srgbClr val="001E2D"/>
                </a:solidFill>
                <a:latin typeface="Tahoma"/>
                <a:cs typeface="Tahoma"/>
              </a:rPr>
              <a:t> </a:t>
            </a:r>
            <a:r>
              <a:rPr sz="2400" spc="-240" dirty="0">
                <a:solidFill>
                  <a:srgbClr val="001E2D"/>
                </a:solidFill>
                <a:latin typeface="Tahoma"/>
                <a:cs typeface="Tahoma"/>
              </a:rPr>
              <a:t>most</a:t>
            </a:r>
            <a:r>
              <a:rPr sz="2400" spc="-185" dirty="0">
                <a:solidFill>
                  <a:srgbClr val="001E2D"/>
                </a:solidFill>
                <a:latin typeface="Tahoma"/>
                <a:cs typeface="Tahoma"/>
              </a:rPr>
              <a:t> </a:t>
            </a:r>
            <a:r>
              <a:rPr sz="2400" spc="-215" dirty="0">
                <a:solidFill>
                  <a:srgbClr val="001E2D"/>
                </a:solidFill>
                <a:latin typeface="Tahoma"/>
                <a:cs typeface="Tahoma"/>
              </a:rPr>
              <a:t>preferred</a:t>
            </a:r>
            <a:r>
              <a:rPr sz="2400" spc="-210" dirty="0">
                <a:solidFill>
                  <a:srgbClr val="001E2D"/>
                </a:solidFill>
                <a:latin typeface="Tahoma"/>
                <a:cs typeface="Tahoma"/>
              </a:rPr>
              <a:t> </a:t>
            </a:r>
            <a:r>
              <a:rPr sz="2400" spc="-270" dirty="0">
                <a:solidFill>
                  <a:srgbClr val="001E2D"/>
                </a:solidFill>
                <a:latin typeface="Tahoma"/>
                <a:cs typeface="Tahoma"/>
              </a:rPr>
              <a:t>by</a:t>
            </a:r>
            <a:r>
              <a:rPr sz="2400" spc="-180" dirty="0">
                <a:solidFill>
                  <a:srgbClr val="001E2D"/>
                </a:solidFill>
                <a:latin typeface="Tahoma"/>
                <a:cs typeface="Tahoma"/>
              </a:rPr>
              <a:t> </a:t>
            </a:r>
            <a:r>
              <a:rPr sz="2400" spc="-20" dirty="0">
                <a:solidFill>
                  <a:srgbClr val="001E2D"/>
                </a:solidFill>
                <a:latin typeface="Tahoma"/>
                <a:cs typeface="Tahoma"/>
              </a:rPr>
              <a:t>most </a:t>
            </a:r>
            <a:r>
              <a:rPr sz="2400" spc="-125" dirty="0">
                <a:solidFill>
                  <a:srgbClr val="001E2D"/>
                </a:solidFill>
                <a:latin typeface="Tahoma"/>
                <a:cs typeface="Tahoma"/>
              </a:rPr>
              <a:t>customers.</a:t>
            </a:r>
            <a:endParaRPr sz="2400">
              <a:latin typeface="Tahoma"/>
              <a:cs typeface="Tahom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666232" y="1219200"/>
            <a:ext cx="5853684" cy="4963668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fld id="{81D60167-4931-47E6-BA6A-407CBD079E47}" type="slidenum">
              <a:rPr spc="-25" dirty="0"/>
              <a:t>8</a:t>
            </a:fld>
            <a:endParaRPr spc="-25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12700" marR="5080">
              <a:lnSpc>
                <a:spcPts val="3020"/>
              </a:lnSpc>
              <a:spcBef>
                <a:spcPts val="480"/>
              </a:spcBef>
            </a:pPr>
            <a:r>
              <a:rPr spc="-85" dirty="0"/>
              <a:t>UNDERSTANDING</a:t>
            </a:r>
            <a:r>
              <a:rPr spc="-40" dirty="0"/>
              <a:t> </a:t>
            </a:r>
            <a:r>
              <a:rPr spc="-60" dirty="0"/>
              <a:t>PRICE</a:t>
            </a:r>
            <a:r>
              <a:rPr spc="-40" dirty="0"/>
              <a:t> </a:t>
            </a:r>
            <a:r>
              <a:rPr spc="-210" dirty="0"/>
              <a:t>VARIATION</a:t>
            </a:r>
            <a:r>
              <a:rPr spc="-50" dirty="0"/>
              <a:t> </a:t>
            </a:r>
            <a:r>
              <a:rPr spc="-185" dirty="0"/>
              <a:t>W.R.T</a:t>
            </a:r>
            <a:r>
              <a:rPr spc="-40" dirty="0"/>
              <a:t> </a:t>
            </a:r>
            <a:r>
              <a:rPr spc="-105" dirty="0"/>
              <a:t>ROOM</a:t>
            </a:r>
            <a:r>
              <a:rPr spc="-35" dirty="0"/>
              <a:t> </a:t>
            </a:r>
            <a:r>
              <a:rPr spc="-25" dirty="0"/>
              <a:t>TYPE</a:t>
            </a:r>
            <a:r>
              <a:rPr spc="-40" dirty="0"/>
              <a:t> </a:t>
            </a:r>
            <a:r>
              <a:rPr spc="5" dirty="0"/>
              <a:t>&amp; </a:t>
            </a:r>
            <a:r>
              <a:rPr spc="-10" dirty="0"/>
              <a:t>NEIGHBOURHOOD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17956" y="2352878"/>
            <a:ext cx="4852035" cy="320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SzPct val="79166"/>
              <a:buFont typeface="Wingdings"/>
              <a:buChar char=""/>
              <a:tabLst>
                <a:tab pos="355600" algn="l"/>
              </a:tabLst>
            </a:pPr>
            <a:r>
              <a:rPr sz="2400" spc="-280" dirty="0">
                <a:solidFill>
                  <a:srgbClr val="001E2D"/>
                </a:solidFill>
                <a:latin typeface="Tahoma"/>
                <a:cs typeface="Tahoma"/>
              </a:rPr>
              <a:t>The</a:t>
            </a:r>
            <a:r>
              <a:rPr sz="2400" spc="-204" dirty="0">
                <a:solidFill>
                  <a:srgbClr val="001E2D"/>
                </a:solidFill>
                <a:latin typeface="Tahoma"/>
                <a:cs typeface="Tahoma"/>
              </a:rPr>
              <a:t> </a:t>
            </a:r>
            <a:r>
              <a:rPr sz="2400" spc="-175" dirty="0">
                <a:solidFill>
                  <a:srgbClr val="001E2D"/>
                </a:solidFill>
                <a:latin typeface="Tahoma"/>
                <a:cs typeface="Tahoma"/>
              </a:rPr>
              <a:t>'Entire</a:t>
            </a:r>
            <a:r>
              <a:rPr sz="2400" spc="-204" dirty="0">
                <a:solidFill>
                  <a:srgbClr val="001E2D"/>
                </a:solidFill>
                <a:latin typeface="Tahoma"/>
                <a:cs typeface="Tahoma"/>
              </a:rPr>
              <a:t> </a:t>
            </a:r>
            <a:r>
              <a:rPr sz="2400" spc="-215" dirty="0">
                <a:solidFill>
                  <a:srgbClr val="001E2D"/>
                </a:solidFill>
                <a:latin typeface="Tahoma"/>
                <a:cs typeface="Tahoma"/>
              </a:rPr>
              <a:t>home/apt'</a:t>
            </a:r>
            <a:r>
              <a:rPr sz="2400" spc="-195" dirty="0">
                <a:solidFill>
                  <a:srgbClr val="001E2D"/>
                </a:solidFill>
                <a:latin typeface="Tahoma"/>
                <a:cs typeface="Tahoma"/>
              </a:rPr>
              <a:t> </a:t>
            </a:r>
            <a:r>
              <a:rPr sz="2400" spc="-285" dirty="0">
                <a:solidFill>
                  <a:srgbClr val="001E2D"/>
                </a:solidFill>
                <a:latin typeface="Tahoma"/>
                <a:cs typeface="Tahoma"/>
              </a:rPr>
              <a:t>room</a:t>
            </a:r>
            <a:r>
              <a:rPr sz="2400" spc="-229" dirty="0">
                <a:solidFill>
                  <a:srgbClr val="001E2D"/>
                </a:solidFill>
                <a:latin typeface="Tahoma"/>
                <a:cs typeface="Tahoma"/>
              </a:rPr>
              <a:t> </a:t>
            </a:r>
            <a:r>
              <a:rPr sz="2400" spc="-225" dirty="0">
                <a:solidFill>
                  <a:srgbClr val="001E2D"/>
                </a:solidFill>
                <a:latin typeface="Tahoma"/>
                <a:cs typeface="Tahoma"/>
              </a:rPr>
              <a:t>type</a:t>
            </a:r>
            <a:r>
              <a:rPr sz="2400" spc="-180" dirty="0">
                <a:solidFill>
                  <a:srgbClr val="001E2D"/>
                </a:solidFill>
                <a:latin typeface="Tahoma"/>
                <a:cs typeface="Tahoma"/>
              </a:rPr>
              <a:t> </a:t>
            </a:r>
            <a:r>
              <a:rPr sz="2400" spc="-25" dirty="0">
                <a:solidFill>
                  <a:srgbClr val="001E2D"/>
                </a:solidFill>
                <a:latin typeface="Tahoma"/>
                <a:cs typeface="Tahoma"/>
              </a:rPr>
              <a:t>in</a:t>
            </a:r>
            <a:endParaRPr sz="2400">
              <a:latin typeface="Tahoma"/>
              <a:cs typeface="Tahoma"/>
            </a:endParaRPr>
          </a:p>
          <a:p>
            <a:pPr marL="355600">
              <a:lnSpc>
                <a:spcPct val="100000"/>
              </a:lnSpc>
              <a:spcBef>
                <a:spcPts val="5"/>
              </a:spcBef>
            </a:pPr>
            <a:r>
              <a:rPr sz="2400" spc="-200" dirty="0">
                <a:solidFill>
                  <a:srgbClr val="001E2D"/>
                </a:solidFill>
                <a:latin typeface="Tahoma"/>
                <a:cs typeface="Tahoma"/>
              </a:rPr>
              <a:t>Manhattan</a:t>
            </a:r>
            <a:r>
              <a:rPr sz="2400" spc="-215" dirty="0">
                <a:solidFill>
                  <a:srgbClr val="001E2D"/>
                </a:solidFill>
                <a:latin typeface="Tahoma"/>
                <a:cs typeface="Tahoma"/>
              </a:rPr>
              <a:t> </a:t>
            </a:r>
            <a:r>
              <a:rPr sz="2400" spc="-90" dirty="0">
                <a:solidFill>
                  <a:srgbClr val="001E2D"/>
                </a:solidFill>
                <a:latin typeface="Tahoma"/>
                <a:cs typeface="Tahoma"/>
              </a:rPr>
              <a:t>is</a:t>
            </a:r>
            <a:r>
              <a:rPr sz="2400" spc="-180" dirty="0">
                <a:solidFill>
                  <a:srgbClr val="001E2D"/>
                </a:solidFill>
                <a:latin typeface="Tahoma"/>
                <a:cs typeface="Tahoma"/>
              </a:rPr>
              <a:t> </a:t>
            </a:r>
            <a:r>
              <a:rPr sz="2400" spc="-215" dirty="0">
                <a:solidFill>
                  <a:srgbClr val="001E2D"/>
                </a:solidFill>
                <a:latin typeface="Tahoma"/>
                <a:cs typeface="Tahoma"/>
              </a:rPr>
              <a:t>the</a:t>
            </a:r>
            <a:r>
              <a:rPr sz="2400" spc="-195" dirty="0">
                <a:solidFill>
                  <a:srgbClr val="001E2D"/>
                </a:solidFill>
                <a:latin typeface="Tahoma"/>
                <a:cs typeface="Tahoma"/>
              </a:rPr>
              <a:t> </a:t>
            </a:r>
            <a:r>
              <a:rPr sz="2400" spc="-240" dirty="0">
                <a:solidFill>
                  <a:srgbClr val="001E2D"/>
                </a:solidFill>
                <a:latin typeface="Tahoma"/>
                <a:cs typeface="Tahoma"/>
              </a:rPr>
              <a:t>most</a:t>
            </a:r>
            <a:r>
              <a:rPr sz="2400" spc="-185" dirty="0">
                <a:solidFill>
                  <a:srgbClr val="001E2D"/>
                </a:solidFill>
                <a:latin typeface="Tahoma"/>
                <a:cs typeface="Tahoma"/>
              </a:rPr>
              <a:t> </a:t>
            </a:r>
            <a:r>
              <a:rPr sz="2400" spc="-210" dirty="0">
                <a:solidFill>
                  <a:srgbClr val="001E2D"/>
                </a:solidFill>
                <a:latin typeface="Tahoma"/>
                <a:cs typeface="Tahoma"/>
              </a:rPr>
              <a:t>expensive</a:t>
            </a:r>
            <a:r>
              <a:rPr sz="2400" spc="-185" dirty="0">
                <a:solidFill>
                  <a:srgbClr val="001E2D"/>
                </a:solidFill>
                <a:latin typeface="Tahoma"/>
                <a:cs typeface="Tahoma"/>
              </a:rPr>
              <a:t> </a:t>
            </a:r>
            <a:r>
              <a:rPr sz="2400" spc="-25" dirty="0">
                <a:solidFill>
                  <a:srgbClr val="001E2D"/>
                </a:solidFill>
                <a:latin typeface="Tahoma"/>
                <a:cs typeface="Tahoma"/>
              </a:rPr>
              <a:t>at</a:t>
            </a:r>
            <a:endParaRPr sz="2400">
              <a:latin typeface="Tahoma"/>
              <a:cs typeface="Tahoma"/>
            </a:endParaRPr>
          </a:p>
          <a:p>
            <a:pPr marL="355600" marR="665480">
              <a:lnSpc>
                <a:spcPct val="100000"/>
              </a:lnSpc>
            </a:pPr>
            <a:r>
              <a:rPr sz="2400" spc="-245" dirty="0">
                <a:solidFill>
                  <a:srgbClr val="001E2D"/>
                </a:solidFill>
                <a:latin typeface="Tahoma"/>
                <a:cs typeface="Tahoma"/>
              </a:rPr>
              <a:t>$250,</a:t>
            </a:r>
            <a:r>
              <a:rPr sz="2400" spc="-204" dirty="0">
                <a:solidFill>
                  <a:srgbClr val="001E2D"/>
                </a:solidFill>
                <a:latin typeface="Tahoma"/>
                <a:cs typeface="Tahoma"/>
              </a:rPr>
              <a:t> </a:t>
            </a:r>
            <a:r>
              <a:rPr sz="2400" spc="-290" dirty="0">
                <a:solidFill>
                  <a:srgbClr val="001E2D"/>
                </a:solidFill>
                <a:latin typeface="Tahoma"/>
                <a:cs typeface="Tahoma"/>
              </a:rPr>
              <a:t>much</a:t>
            </a:r>
            <a:r>
              <a:rPr sz="2400" spc="-190" dirty="0">
                <a:solidFill>
                  <a:srgbClr val="001E2D"/>
                </a:solidFill>
                <a:latin typeface="Tahoma"/>
                <a:cs typeface="Tahoma"/>
              </a:rPr>
              <a:t> </a:t>
            </a:r>
            <a:r>
              <a:rPr sz="2400" spc="-220" dirty="0">
                <a:solidFill>
                  <a:srgbClr val="001E2D"/>
                </a:solidFill>
                <a:latin typeface="Tahoma"/>
                <a:cs typeface="Tahoma"/>
              </a:rPr>
              <a:t>higher</a:t>
            </a:r>
            <a:r>
              <a:rPr sz="2400" spc="-204" dirty="0">
                <a:solidFill>
                  <a:srgbClr val="001E2D"/>
                </a:solidFill>
                <a:latin typeface="Tahoma"/>
                <a:cs typeface="Tahoma"/>
              </a:rPr>
              <a:t> </a:t>
            </a:r>
            <a:r>
              <a:rPr sz="2400" spc="-229" dirty="0">
                <a:solidFill>
                  <a:srgbClr val="001E2D"/>
                </a:solidFill>
                <a:latin typeface="Tahoma"/>
                <a:cs typeface="Tahoma"/>
              </a:rPr>
              <a:t>than</a:t>
            </a:r>
            <a:r>
              <a:rPr sz="2400" spc="-204" dirty="0">
                <a:solidFill>
                  <a:srgbClr val="001E2D"/>
                </a:solidFill>
                <a:latin typeface="Tahoma"/>
                <a:cs typeface="Tahoma"/>
              </a:rPr>
              <a:t> </a:t>
            </a:r>
            <a:r>
              <a:rPr sz="2400" spc="-210" dirty="0">
                <a:solidFill>
                  <a:srgbClr val="001E2D"/>
                </a:solidFill>
                <a:latin typeface="Tahoma"/>
                <a:cs typeface="Tahoma"/>
              </a:rPr>
              <a:t>the</a:t>
            </a:r>
            <a:r>
              <a:rPr sz="2400" spc="-204" dirty="0">
                <a:solidFill>
                  <a:srgbClr val="001E2D"/>
                </a:solidFill>
                <a:latin typeface="Tahoma"/>
                <a:cs typeface="Tahoma"/>
              </a:rPr>
              <a:t> </a:t>
            </a:r>
            <a:r>
              <a:rPr sz="2400" spc="-150" dirty="0">
                <a:solidFill>
                  <a:srgbClr val="001E2D"/>
                </a:solidFill>
                <a:latin typeface="Tahoma"/>
                <a:cs typeface="Tahoma"/>
              </a:rPr>
              <a:t>overall </a:t>
            </a:r>
            <a:r>
              <a:rPr sz="2400" spc="-105" dirty="0">
                <a:solidFill>
                  <a:srgbClr val="001E2D"/>
                </a:solidFill>
                <a:latin typeface="Tahoma"/>
                <a:cs typeface="Tahoma"/>
              </a:rPr>
              <a:t>average.</a:t>
            </a:r>
            <a:endParaRPr sz="2400">
              <a:latin typeface="Tahoma"/>
              <a:cs typeface="Tahoma"/>
            </a:endParaRPr>
          </a:p>
          <a:p>
            <a:pPr marL="355600" indent="-342900">
              <a:lnSpc>
                <a:spcPct val="100000"/>
              </a:lnSpc>
              <a:spcBef>
                <a:spcPts val="994"/>
              </a:spcBef>
              <a:buSzPct val="79166"/>
              <a:buFont typeface="Wingdings"/>
              <a:buChar char=""/>
              <a:tabLst>
                <a:tab pos="355600" algn="l"/>
              </a:tabLst>
            </a:pPr>
            <a:r>
              <a:rPr sz="2400" spc="-165" dirty="0">
                <a:solidFill>
                  <a:srgbClr val="001E2D"/>
                </a:solidFill>
                <a:latin typeface="Tahoma"/>
                <a:cs typeface="Tahoma"/>
              </a:rPr>
              <a:t>‘Private</a:t>
            </a:r>
            <a:r>
              <a:rPr sz="2400" spc="-180" dirty="0">
                <a:solidFill>
                  <a:srgbClr val="001E2D"/>
                </a:solidFill>
                <a:latin typeface="Tahoma"/>
                <a:cs typeface="Tahoma"/>
              </a:rPr>
              <a:t> </a:t>
            </a:r>
            <a:r>
              <a:rPr sz="2400" spc="-210" dirty="0">
                <a:solidFill>
                  <a:srgbClr val="001E2D"/>
                </a:solidFill>
                <a:latin typeface="Tahoma"/>
                <a:cs typeface="Tahoma"/>
              </a:rPr>
              <a:t>rooms’</a:t>
            </a:r>
            <a:r>
              <a:rPr sz="2400" spc="-190" dirty="0">
                <a:solidFill>
                  <a:srgbClr val="001E2D"/>
                </a:solidFill>
                <a:latin typeface="Tahoma"/>
                <a:cs typeface="Tahoma"/>
              </a:rPr>
              <a:t> </a:t>
            </a:r>
            <a:r>
              <a:rPr sz="2400" spc="-165" dirty="0">
                <a:solidFill>
                  <a:srgbClr val="001E2D"/>
                </a:solidFill>
                <a:latin typeface="Tahoma"/>
                <a:cs typeface="Tahoma"/>
              </a:rPr>
              <a:t>of</a:t>
            </a:r>
            <a:r>
              <a:rPr sz="2400" spc="-185" dirty="0">
                <a:solidFill>
                  <a:srgbClr val="001E2D"/>
                </a:solidFill>
                <a:latin typeface="Tahoma"/>
                <a:cs typeface="Tahoma"/>
              </a:rPr>
              <a:t> </a:t>
            </a:r>
            <a:r>
              <a:rPr sz="2400" spc="-195" dirty="0">
                <a:solidFill>
                  <a:srgbClr val="001E2D"/>
                </a:solidFill>
                <a:latin typeface="Tahoma"/>
                <a:cs typeface="Tahoma"/>
              </a:rPr>
              <a:t>Manhattan</a:t>
            </a:r>
            <a:r>
              <a:rPr sz="2400" spc="-190" dirty="0">
                <a:solidFill>
                  <a:srgbClr val="001E2D"/>
                </a:solidFill>
                <a:latin typeface="Tahoma"/>
                <a:cs typeface="Tahoma"/>
              </a:rPr>
              <a:t> </a:t>
            </a:r>
            <a:r>
              <a:rPr sz="2400" spc="-155" dirty="0">
                <a:solidFill>
                  <a:srgbClr val="001E2D"/>
                </a:solidFill>
                <a:latin typeface="Tahoma"/>
                <a:cs typeface="Tahoma"/>
              </a:rPr>
              <a:t>&amp;</a:t>
            </a:r>
            <a:r>
              <a:rPr sz="2400" spc="-204" dirty="0">
                <a:solidFill>
                  <a:srgbClr val="001E2D"/>
                </a:solidFill>
                <a:latin typeface="Tahoma"/>
                <a:cs typeface="Tahoma"/>
              </a:rPr>
              <a:t> </a:t>
            </a:r>
            <a:r>
              <a:rPr sz="2400" spc="-200" dirty="0">
                <a:solidFill>
                  <a:srgbClr val="001E2D"/>
                </a:solidFill>
                <a:latin typeface="Tahoma"/>
                <a:cs typeface="Tahoma"/>
              </a:rPr>
              <a:t>Brooklyn</a:t>
            </a:r>
            <a:endParaRPr sz="2400">
              <a:latin typeface="Tahoma"/>
              <a:cs typeface="Tahoma"/>
            </a:endParaRPr>
          </a:p>
          <a:p>
            <a:pPr marL="355600">
              <a:lnSpc>
                <a:spcPct val="100000"/>
              </a:lnSpc>
            </a:pPr>
            <a:r>
              <a:rPr sz="2400" spc="-220" dirty="0">
                <a:solidFill>
                  <a:srgbClr val="001E2D"/>
                </a:solidFill>
                <a:latin typeface="Tahoma"/>
                <a:cs typeface="Tahoma"/>
              </a:rPr>
              <a:t>has</a:t>
            </a:r>
            <a:r>
              <a:rPr sz="2400" spc="-185" dirty="0">
                <a:solidFill>
                  <a:srgbClr val="001E2D"/>
                </a:solidFill>
                <a:latin typeface="Tahoma"/>
                <a:cs typeface="Tahoma"/>
              </a:rPr>
              <a:t> </a:t>
            </a:r>
            <a:r>
              <a:rPr sz="2400" spc="-210" dirty="0">
                <a:solidFill>
                  <a:srgbClr val="001E2D"/>
                </a:solidFill>
                <a:latin typeface="Tahoma"/>
                <a:cs typeface="Tahoma"/>
              </a:rPr>
              <a:t>the</a:t>
            </a:r>
            <a:r>
              <a:rPr sz="2400" spc="-195" dirty="0">
                <a:solidFill>
                  <a:srgbClr val="001E2D"/>
                </a:solidFill>
                <a:latin typeface="Tahoma"/>
                <a:cs typeface="Tahoma"/>
              </a:rPr>
              <a:t> highest</a:t>
            </a:r>
            <a:r>
              <a:rPr sz="2400" spc="-190" dirty="0">
                <a:solidFill>
                  <a:srgbClr val="001E2D"/>
                </a:solidFill>
                <a:latin typeface="Tahoma"/>
                <a:cs typeface="Tahoma"/>
              </a:rPr>
              <a:t> </a:t>
            </a:r>
            <a:r>
              <a:rPr sz="2400" spc="-100" dirty="0">
                <a:solidFill>
                  <a:srgbClr val="001E2D"/>
                </a:solidFill>
                <a:latin typeface="Tahoma"/>
                <a:cs typeface="Tahoma"/>
              </a:rPr>
              <a:t>average.</a:t>
            </a:r>
            <a:endParaRPr sz="2400">
              <a:latin typeface="Tahoma"/>
              <a:cs typeface="Tahoma"/>
            </a:endParaRPr>
          </a:p>
          <a:p>
            <a:pPr marL="355600" indent="-342900">
              <a:lnSpc>
                <a:spcPct val="100000"/>
              </a:lnSpc>
              <a:spcBef>
                <a:spcPts val="1000"/>
              </a:spcBef>
              <a:buSzPct val="79166"/>
              <a:buFont typeface="Wingdings"/>
              <a:buChar char=""/>
              <a:tabLst>
                <a:tab pos="355600" algn="l"/>
              </a:tabLst>
            </a:pPr>
            <a:r>
              <a:rPr sz="2400" spc="-190" dirty="0">
                <a:solidFill>
                  <a:srgbClr val="001E2D"/>
                </a:solidFill>
                <a:latin typeface="Tahoma"/>
                <a:cs typeface="Tahoma"/>
              </a:rPr>
              <a:t>‘Shared</a:t>
            </a:r>
            <a:r>
              <a:rPr sz="2400" spc="-204" dirty="0">
                <a:solidFill>
                  <a:srgbClr val="001E2D"/>
                </a:solidFill>
                <a:latin typeface="Tahoma"/>
                <a:cs typeface="Tahoma"/>
              </a:rPr>
              <a:t> </a:t>
            </a:r>
            <a:r>
              <a:rPr sz="2400" spc="-260" dirty="0">
                <a:solidFill>
                  <a:srgbClr val="001E2D"/>
                </a:solidFill>
                <a:latin typeface="Tahoma"/>
                <a:cs typeface="Tahoma"/>
              </a:rPr>
              <a:t>Room'</a:t>
            </a:r>
            <a:r>
              <a:rPr sz="2400" spc="-185" dirty="0">
                <a:solidFill>
                  <a:srgbClr val="001E2D"/>
                </a:solidFill>
                <a:latin typeface="Tahoma"/>
                <a:cs typeface="Tahoma"/>
              </a:rPr>
              <a:t> </a:t>
            </a:r>
            <a:r>
              <a:rPr sz="2400" spc="-225" dirty="0">
                <a:solidFill>
                  <a:srgbClr val="001E2D"/>
                </a:solidFill>
                <a:latin typeface="Tahoma"/>
                <a:cs typeface="Tahoma"/>
              </a:rPr>
              <a:t>type</a:t>
            </a:r>
            <a:r>
              <a:rPr sz="2400" spc="-190" dirty="0">
                <a:solidFill>
                  <a:srgbClr val="001E2D"/>
                </a:solidFill>
                <a:latin typeface="Tahoma"/>
                <a:cs typeface="Tahoma"/>
              </a:rPr>
              <a:t> </a:t>
            </a:r>
            <a:r>
              <a:rPr sz="2400" spc="-90" dirty="0">
                <a:solidFill>
                  <a:srgbClr val="001E2D"/>
                </a:solidFill>
                <a:latin typeface="Tahoma"/>
                <a:cs typeface="Tahoma"/>
              </a:rPr>
              <a:t>is</a:t>
            </a:r>
            <a:r>
              <a:rPr sz="2400" spc="-170" dirty="0">
                <a:solidFill>
                  <a:srgbClr val="001E2D"/>
                </a:solidFill>
                <a:latin typeface="Tahoma"/>
                <a:cs typeface="Tahoma"/>
              </a:rPr>
              <a:t> </a:t>
            </a:r>
            <a:r>
              <a:rPr sz="2400" spc="-210" dirty="0">
                <a:solidFill>
                  <a:srgbClr val="001E2D"/>
                </a:solidFill>
                <a:latin typeface="Tahoma"/>
                <a:cs typeface="Tahoma"/>
              </a:rPr>
              <a:t>the</a:t>
            </a:r>
            <a:r>
              <a:rPr sz="2400" spc="-195" dirty="0">
                <a:solidFill>
                  <a:srgbClr val="001E2D"/>
                </a:solidFill>
                <a:latin typeface="Tahoma"/>
                <a:cs typeface="Tahoma"/>
              </a:rPr>
              <a:t> </a:t>
            </a:r>
            <a:r>
              <a:rPr sz="2400" spc="-210" dirty="0">
                <a:solidFill>
                  <a:srgbClr val="001E2D"/>
                </a:solidFill>
                <a:latin typeface="Tahoma"/>
                <a:cs typeface="Tahoma"/>
              </a:rPr>
              <a:t>cheapest</a:t>
            </a:r>
            <a:r>
              <a:rPr sz="2400" spc="-204" dirty="0">
                <a:solidFill>
                  <a:srgbClr val="001E2D"/>
                </a:solidFill>
                <a:latin typeface="Tahoma"/>
                <a:cs typeface="Tahoma"/>
              </a:rPr>
              <a:t> </a:t>
            </a:r>
            <a:r>
              <a:rPr sz="2400" spc="-25" dirty="0">
                <a:solidFill>
                  <a:srgbClr val="001E2D"/>
                </a:solidFill>
                <a:latin typeface="Tahoma"/>
                <a:cs typeface="Tahoma"/>
              </a:rPr>
              <a:t>in</a:t>
            </a:r>
            <a:endParaRPr sz="2400">
              <a:latin typeface="Tahoma"/>
              <a:cs typeface="Tahoma"/>
            </a:endParaRPr>
          </a:p>
          <a:p>
            <a:pPr marL="355600">
              <a:lnSpc>
                <a:spcPct val="100000"/>
              </a:lnSpc>
            </a:pPr>
            <a:r>
              <a:rPr sz="2400" spc="-229" dirty="0">
                <a:solidFill>
                  <a:srgbClr val="001E2D"/>
                </a:solidFill>
                <a:latin typeface="Tahoma"/>
                <a:cs typeface="Tahoma"/>
              </a:rPr>
              <a:t>Brooklyn</a:t>
            </a:r>
            <a:r>
              <a:rPr sz="2400" spc="-180" dirty="0">
                <a:solidFill>
                  <a:srgbClr val="001E2D"/>
                </a:solidFill>
                <a:latin typeface="Tahoma"/>
                <a:cs typeface="Tahoma"/>
              </a:rPr>
              <a:t> </a:t>
            </a:r>
            <a:r>
              <a:rPr sz="2400" spc="-165" dirty="0">
                <a:solidFill>
                  <a:srgbClr val="001E2D"/>
                </a:solidFill>
                <a:latin typeface="Tahoma"/>
                <a:cs typeface="Tahoma"/>
              </a:rPr>
              <a:t>with</a:t>
            </a:r>
            <a:r>
              <a:rPr sz="2400" spc="-180" dirty="0">
                <a:solidFill>
                  <a:srgbClr val="001E2D"/>
                </a:solidFill>
                <a:latin typeface="Tahoma"/>
                <a:cs typeface="Tahoma"/>
              </a:rPr>
              <a:t> </a:t>
            </a:r>
            <a:r>
              <a:rPr sz="2400" spc="-65" dirty="0">
                <a:solidFill>
                  <a:srgbClr val="001E2D"/>
                </a:solidFill>
                <a:latin typeface="Tahoma"/>
                <a:cs typeface="Tahoma"/>
              </a:rPr>
              <a:t>$50.5.</a:t>
            </a:r>
            <a:endParaRPr sz="2400">
              <a:latin typeface="Tahoma"/>
              <a:cs typeface="Tahom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57444" y="972311"/>
            <a:ext cx="6295644" cy="499110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fld id="{81D60167-4931-47E6-BA6A-407CBD079E47}" type="slidenum">
              <a:rPr spc="-25" dirty="0"/>
              <a:t>9</a:t>
            </a:fld>
            <a:endParaRPr spc="-25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</TotalTime>
  <Words>630</Words>
  <Application>Microsoft Macintosh PowerPoint</Application>
  <PresentationFormat>Widescreen</PresentationFormat>
  <Paragraphs>60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Georgia</vt:lpstr>
      <vt:lpstr>Tahoma</vt:lpstr>
      <vt:lpstr>Times New Roman</vt:lpstr>
      <vt:lpstr>Wingdings</vt:lpstr>
      <vt:lpstr>Office Theme</vt:lpstr>
      <vt:lpstr>STORYTELLING CASE STUDY: AIRBNB, NYC</vt:lpstr>
      <vt:lpstr>OBJECTIVE:</vt:lpstr>
      <vt:lpstr>BACKGROUND</vt:lpstr>
      <vt:lpstr>DATA PREPARATION</vt:lpstr>
      <vt:lpstr>ROOM TYPE WITH RESPECT TO NEIGHBOURHOOD GROUP</vt:lpstr>
      <vt:lpstr>CUSTOMER BOOKING WITH RESPECT TO MINIMUM NIGHTS</vt:lpstr>
      <vt:lpstr>AVAILABILITY</vt:lpstr>
      <vt:lpstr>PRICE RANGE PREFERRED BY CUSTOMERS</vt:lpstr>
      <vt:lpstr>UNDERSTANDING PRICE VARIATION W.R.T ROOM TYPE &amp; NEIGHBOURHOOD</vt:lpstr>
      <vt:lpstr>PRICE VARIATION WITH RESPECT TO GEOGRAPHY</vt:lpstr>
      <vt:lpstr>POPULAR NEIGHBORHOODS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Storytelling Case Study: Airbnb, NYC</dc:title>
  <dc:creator>Lakshmi Badam, Vijaya - Dell Team</dc:creator>
  <cp:lastModifiedBy>Mondal, Biplab</cp:lastModifiedBy>
  <cp:revision>1</cp:revision>
  <dcterms:created xsi:type="dcterms:W3CDTF">2025-01-15T10:32:17Z</dcterms:created>
  <dcterms:modified xsi:type="dcterms:W3CDTF">2025-01-15T10:41:04Z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2024-01-09T00:00:00Z</vt:filetime>
  </property>
  <property fmtid="{D5CDD505-2E9C-101B-9397-08002B2CF9AE}" pid="3" name="Creator">
    <vt:lpwstr>Microsoft® PowerPoint® for Microsoft 365</vt:lpwstr>
  </property>
  <property fmtid="{D5CDD505-2E9C-101B-9397-08002B2CF9AE}" pid="4" name="LastSaved">
    <vt:filetime>2025-01-15T00:00:00Z</vt:filetime>
  </property>
  <property fmtid="{D5CDD505-2E9C-101B-9397-08002B2CF9AE}" pid="5" name="MSIP_Label_dad3be33-4108-4738-9e07-d8656a181486_ActionId">
    <vt:lpwstr>e98fde14-98fd-44fb-8295-261e3763c514</vt:lpwstr>
  </property>
  <property fmtid="{D5CDD505-2E9C-101B-9397-08002B2CF9AE}" pid="6" name="MSIP_Label_dad3be33-4108-4738-9e07-d8656a181486_ContentBits">
    <vt:lpwstr>0</vt:lpwstr>
  </property>
  <property fmtid="{D5CDD505-2E9C-101B-9397-08002B2CF9AE}" pid="7" name="MSIP_Label_dad3be33-4108-4738-9e07-d8656a181486_Enabled">
    <vt:lpwstr>true</vt:lpwstr>
  </property>
  <property fmtid="{D5CDD505-2E9C-101B-9397-08002B2CF9AE}" pid="8" name="MSIP_Label_dad3be33-4108-4738-9e07-d8656a181486_Method">
    <vt:lpwstr>Privileged</vt:lpwstr>
  </property>
  <property fmtid="{D5CDD505-2E9C-101B-9397-08002B2CF9AE}" pid="9" name="MSIP_Label_dad3be33-4108-4738-9e07-d8656a181486_Name">
    <vt:lpwstr>Public No Visual Label</vt:lpwstr>
  </property>
  <property fmtid="{D5CDD505-2E9C-101B-9397-08002B2CF9AE}" pid="10" name="MSIP_Label_dad3be33-4108-4738-9e07-d8656a181486_SetDate">
    <vt:lpwstr>2024-01-09T17:38:30Z</vt:lpwstr>
  </property>
  <property fmtid="{D5CDD505-2E9C-101B-9397-08002B2CF9AE}" pid="11" name="MSIP_Label_dad3be33-4108-4738-9e07-d8656a181486_SiteId">
    <vt:lpwstr>945c199a-83a2-4e80-9f8c-5a91be5752dd</vt:lpwstr>
  </property>
  <property fmtid="{D5CDD505-2E9C-101B-9397-08002B2CF9AE}" pid="12" name="Producer">
    <vt:lpwstr>Microsoft® PowerPoint® for Microsoft 365</vt:lpwstr>
  </property>
</Properties>
</file>